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4"/>
  </p:sldMasterIdLst>
  <p:notesMasterIdLst>
    <p:notesMasterId r:id="rId29"/>
  </p:notesMasterIdLst>
  <p:handoutMasterIdLst>
    <p:handoutMasterId r:id="rId30"/>
  </p:handoutMasterIdLst>
  <p:sldIdLst>
    <p:sldId id="312" r:id="rId5"/>
    <p:sldId id="281" r:id="rId6"/>
    <p:sldId id="282" r:id="rId7"/>
    <p:sldId id="307" r:id="rId8"/>
    <p:sldId id="313" r:id="rId9"/>
    <p:sldId id="291" r:id="rId10"/>
    <p:sldId id="317" r:id="rId11"/>
    <p:sldId id="318" r:id="rId12"/>
    <p:sldId id="325" r:id="rId13"/>
    <p:sldId id="326" r:id="rId14"/>
    <p:sldId id="327" r:id="rId15"/>
    <p:sldId id="328" r:id="rId16"/>
    <p:sldId id="329" r:id="rId17"/>
    <p:sldId id="330" r:id="rId18"/>
    <p:sldId id="331" r:id="rId19"/>
    <p:sldId id="332" r:id="rId20"/>
    <p:sldId id="333" r:id="rId21"/>
    <p:sldId id="334" r:id="rId22"/>
    <p:sldId id="337" r:id="rId23"/>
    <p:sldId id="335" r:id="rId24"/>
    <p:sldId id="338" r:id="rId25"/>
    <p:sldId id="319" r:id="rId26"/>
    <p:sldId id="336" r:id="rId27"/>
    <p:sldId id="2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19" autoAdjust="0"/>
  </p:normalViewPr>
  <p:slideViewPr>
    <p:cSldViewPr snapToGrid="0">
      <p:cViewPr varScale="1">
        <p:scale>
          <a:sx n="59" d="100"/>
          <a:sy n="59" d="100"/>
        </p:scale>
        <p:origin x="10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3FD35C-9446-6237-C91A-E3842AF5C2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BA0851D-5D89-63EE-0973-FF3AC117A7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40B1C-DA82-4494-929D-6EBFA35400C8}" type="datetimeFigureOut">
              <a:rPr lang="en-IN" smtClean="0"/>
              <a:t>17-04-2025</a:t>
            </a:fld>
            <a:endParaRPr lang="en-IN"/>
          </a:p>
        </p:txBody>
      </p:sp>
      <p:sp>
        <p:nvSpPr>
          <p:cNvPr id="4" name="Footer Placeholder 3">
            <a:extLst>
              <a:ext uri="{FF2B5EF4-FFF2-40B4-BE49-F238E27FC236}">
                <a16:creationId xmlns:a16="http://schemas.microsoft.com/office/drawing/2014/main" id="{64F2ECED-BBE4-20FD-A876-762560CD81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0ECA53E-5FF7-6D2C-5EFA-F589FC9955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D7AB7A-2893-4E58-B31F-0C206378556E}" type="slidenum">
              <a:rPr lang="en-IN" smtClean="0"/>
              <a:t>‹#›</a:t>
            </a:fld>
            <a:endParaRPr lang="en-IN"/>
          </a:p>
        </p:txBody>
      </p:sp>
    </p:spTree>
    <p:extLst>
      <p:ext uri="{BB962C8B-B14F-4D97-AF65-F5344CB8AC3E}">
        <p14:creationId xmlns:p14="http://schemas.microsoft.com/office/powerpoint/2010/main" val="12344995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DF93-F0F0-3245-1405-D796D872CB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61E3D8-0F03-8CE7-A7C5-348137E371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32C191-228F-EDF2-C12F-25D3825683F1}"/>
              </a:ext>
            </a:extLst>
          </p:cNvPr>
          <p:cNvSpPr>
            <a:spLocks noGrp="1"/>
          </p:cNvSpPr>
          <p:nvPr>
            <p:ph type="dt" sz="half" idx="10"/>
          </p:nvPr>
        </p:nvSpPr>
        <p:spPr/>
        <p:txBody>
          <a:bodyPr/>
          <a:lstStyle/>
          <a:p>
            <a:fld id="{72CDD50B-EBB5-4B90-A724-B0615A4E6DAD}" type="datetime1">
              <a:rPr lang="en-US" smtClean="0"/>
              <a:t>4/17/2025</a:t>
            </a:fld>
            <a:endParaRPr lang="en-US" dirty="0"/>
          </a:p>
        </p:txBody>
      </p:sp>
      <p:sp>
        <p:nvSpPr>
          <p:cNvPr id="5" name="Footer Placeholder 4">
            <a:extLst>
              <a:ext uri="{FF2B5EF4-FFF2-40B4-BE49-F238E27FC236}">
                <a16:creationId xmlns:a16="http://schemas.microsoft.com/office/drawing/2014/main" id="{828A11FD-90B7-52EE-35E1-B25249F5EE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6C8804-EC59-AFAC-4412-78DF38F030D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8743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4E74-0AF1-6B14-7664-C3EEBCF80F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C7C165-1B38-198B-D9C7-1DB36A9394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E6174B-2575-1583-8563-75539B737269}"/>
              </a:ext>
            </a:extLst>
          </p:cNvPr>
          <p:cNvSpPr>
            <a:spLocks noGrp="1"/>
          </p:cNvSpPr>
          <p:nvPr>
            <p:ph type="dt" sz="half" idx="10"/>
          </p:nvPr>
        </p:nvSpPr>
        <p:spPr/>
        <p:txBody>
          <a:bodyPr/>
          <a:lstStyle/>
          <a:p>
            <a:fld id="{9898A053-FBAF-4C0B-B801-E110C1A76CDB}" type="datetime1">
              <a:rPr lang="en-US" smtClean="0"/>
              <a:t>4/17/2025</a:t>
            </a:fld>
            <a:endParaRPr lang="en-US" dirty="0"/>
          </a:p>
        </p:txBody>
      </p:sp>
      <p:sp>
        <p:nvSpPr>
          <p:cNvPr id="5" name="Footer Placeholder 4">
            <a:extLst>
              <a:ext uri="{FF2B5EF4-FFF2-40B4-BE49-F238E27FC236}">
                <a16:creationId xmlns:a16="http://schemas.microsoft.com/office/drawing/2014/main" id="{8C1FEAA7-85BA-5C56-510A-64013B5BBE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C722F4-1EBA-7E69-D59C-D6347763E34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967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946CB-4362-2D83-13F6-A451753415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71A2AA-4B6E-20EB-0F3B-DF13FFA771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0BF1DD-DCE4-CDCB-0F86-4F1019B5D28E}"/>
              </a:ext>
            </a:extLst>
          </p:cNvPr>
          <p:cNvSpPr>
            <a:spLocks noGrp="1"/>
          </p:cNvSpPr>
          <p:nvPr>
            <p:ph type="dt" sz="half" idx="10"/>
          </p:nvPr>
        </p:nvSpPr>
        <p:spPr/>
        <p:txBody>
          <a:bodyPr/>
          <a:lstStyle/>
          <a:p>
            <a:fld id="{F4C58ADA-4FFA-4F06-98E0-6F8D248F3E22}" type="datetime1">
              <a:rPr lang="en-US" smtClean="0"/>
              <a:t>4/17/2025</a:t>
            </a:fld>
            <a:endParaRPr lang="en-US" dirty="0"/>
          </a:p>
        </p:txBody>
      </p:sp>
      <p:sp>
        <p:nvSpPr>
          <p:cNvPr id="5" name="Footer Placeholder 4">
            <a:extLst>
              <a:ext uri="{FF2B5EF4-FFF2-40B4-BE49-F238E27FC236}">
                <a16:creationId xmlns:a16="http://schemas.microsoft.com/office/drawing/2014/main" id="{41970A90-7429-BC64-CAB6-C2CDE7DF61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83810B-AFDE-50F1-EC9B-D4054C33CCC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564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1A77-32FB-B8E7-0EC3-7B07A6ED7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AED7D6-D9A8-4605-0619-5BDB7A1348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EB1E82-405D-8DB0-0A6F-BC893828827B}"/>
              </a:ext>
            </a:extLst>
          </p:cNvPr>
          <p:cNvSpPr>
            <a:spLocks noGrp="1"/>
          </p:cNvSpPr>
          <p:nvPr>
            <p:ph type="dt" sz="half" idx="10"/>
          </p:nvPr>
        </p:nvSpPr>
        <p:spPr/>
        <p:txBody>
          <a:bodyPr/>
          <a:lstStyle/>
          <a:p>
            <a:fld id="{C76A5ED0-25F9-4FCD-AF59-6247BFAFF2F2}" type="datetime1">
              <a:rPr lang="en-US" smtClean="0"/>
              <a:t>4/17/2025</a:t>
            </a:fld>
            <a:endParaRPr lang="en-US" dirty="0"/>
          </a:p>
        </p:txBody>
      </p:sp>
      <p:sp>
        <p:nvSpPr>
          <p:cNvPr id="5" name="Footer Placeholder 4">
            <a:extLst>
              <a:ext uri="{FF2B5EF4-FFF2-40B4-BE49-F238E27FC236}">
                <a16:creationId xmlns:a16="http://schemas.microsoft.com/office/drawing/2014/main" id="{15C01F28-F7DA-2291-32DF-2AD8265B93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FDA44E-D53C-24AD-85F0-03B7172C12A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528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3300-509D-2A1C-8454-62103DD5F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1C67D7-1F7C-D2DA-C0D8-12C8CA983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45A26C-0E1F-5027-97F2-F685C56FC1F5}"/>
              </a:ext>
            </a:extLst>
          </p:cNvPr>
          <p:cNvSpPr>
            <a:spLocks noGrp="1"/>
          </p:cNvSpPr>
          <p:nvPr>
            <p:ph type="dt" sz="half" idx="10"/>
          </p:nvPr>
        </p:nvSpPr>
        <p:spPr/>
        <p:txBody>
          <a:bodyPr/>
          <a:lstStyle/>
          <a:p>
            <a:fld id="{848E931A-BFB2-41BB-8E2E-37908D46EA02}" type="datetime1">
              <a:rPr lang="en-US" smtClean="0"/>
              <a:t>4/17/2025</a:t>
            </a:fld>
            <a:endParaRPr lang="en-US" dirty="0"/>
          </a:p>
        </p:txBody>
      </p:sp>
      <p:sp>
        <p:nvSpPr>
          <p:cNvPr id="5" name="Footer Placeholder 4">
            <a:extLst>
              <a:ext uri="{FF2B5EF4-FFF2-40B4-BE49-F238E27FC236}">
                <a16:creationId xmlns:a16="http://schemas.microsoft.com/office/drawing/2014/main" id="{799B8269-A7DE-1AF0-2BFE-2128745633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3FF51E-B3A9-0ED5-9D27-25EEC94AE8C1}"/>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966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0BE4-F3BC-DB25-7C6E-D3DFB5A6D5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9E37AF-1EA8-D60B-4404-D9792CA159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1D70AB-3DD5-C6EA-D986-048CF2623E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088F37-6272-EDD9-54E8-26FD05E75174}"/>
              </a:ext>
            </a:extLst>
          </p:cNvPr>
          <p:cNvSpPr>
            <a:spLocks noGrp="1"/>
          </p:cNvSpPr>
          <p:nvPr>
            <p:ph type="dt" sz="half" idx="10"/>
          </p:nvPr>
        </p:nvSpPr>
        <p:spPr/>
        <p:txBody>
          <a:bodyPr/>
          <a:lstStyle/>
          <a:p>
            <a:fld id="{B23386D6-5A4E-41CC-BD88-9477EE9DCA72}" type="datetime1">
              <a:rPr lang="en-US" smtClean="0"/>
              <a:t>4/17/2025</a:t>
            </a:fld>
            <a:endParaRPr lang="en-US" dirty="0"/>
          </a:p>
        </p:txBody>
      </p:sp>
      <p:sp>
        <p:nvSpPr>
          <p:cNvPr id="6" name="Footer Placeholder 5">
            <a:extLst>
              <a:ext uri="{FF2B5EF4-FFF2-40B4-BE49-F238E27FC236}">
                <a16:creationId xmlns:a16="http://schemas.microsoft.com/office/drawing/2014/main" id="{C9BBB165-69D0-C726-D4C5-39DA459C2C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DA5DCE-3E9D-E69B-F92D-E09F9B9AA18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084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4820-BF37-F558-2F65-968890C9B6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3EDA58-A18F-EC65-BDBB-E86204753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A94AC6-1712-061B-DA4C-C6FAC96445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56E7D0-C1B5-FDC6-41DC-351A41812E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9C237E-1A52-6BD4-5F3A-9E9D2F23D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607E9A-4C49-3A7E-B5AD-025CA58BDDF1}"/>
              </a:ext>
            </a:extLst>
          </p:cNvPr>
          <p:cNvSpPr>
            <a:spLocks noGrp="1"/>
          </p:cNvSpPr>
          <p:nvPr>
            <p:ph type="dt" sz="half" idx="10"/>
          </p:nvPr>
        </p:nvSpPr>
        <p:spPr/>
        <p:txBody>
          <a:bodyPr/>
          <a:lstStyle/>
          <a:p>
            <a:fld id="{2B9DFD4C-273A-4A6B-B06B-1984D3836B63}" type="datetime1">
              <a:rPr lang="en-US" smtClean="0"/>
              <a:t>4/17/2025</a:t>
            </a:fld>
            <a:endParaRPr lang="en-US" dirty="0"/>
          </a:p>
        </p:txBody>
      </p:sp>
      <p:sp>
        <p:nvSpPr>
          <p:cNvPr id="8" name="Footer Placeholder 7">
            <a:extLst>
              <a:ext uri="{FF2B5EF4-FFF2-40B4-BE49-F238E27FC236}">
                <a16:creationId xmlns:a16="http://schemas.microsoft.com/office/drawing/2014/main" id="{AA58F857-884D-7D3C-268F-EBFFFAEAC80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1CE7E72-81BD-13FC-D25A-7FC8A78A39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004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7583-8C4B-A7A8-BA47-19FD45173D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A05A12-0FAE-3D4A-E4D6-033EE3AF265B}"/>
              </a:ext>
            </a:extLst>
          </p:cNvPr>
          <p:cNvSpPr>
            <a:spLocks noGrp="1"/>
          </p:cNvSpPr>
          <p:nvPr>
            <p:ph type="dt" sz="half" idx="10"/>
          </p:nvPr>
        </p:nvSpPr>
        <p:spPr/>
        <p:txBody>
          <a:bodyPr/>
          <a:lstStyle/>
          <a:p>
            <a:fld id="{548DCFD2-1639-4D68-A1BB-6D7AAD64C937}" type="datetime1">
              <a:rPr lang="en-US" smtClean="0"/>
              <a:t>4/17/2025</a:t>
            </a:fld>
            <a:endParaRPr lang="en-US" dirty="0"/>
          </a:p>
        </p:txBody>
      </p:sp>
      <p:sp>
        <p:nvSpPr>
          <p:cNvPr id="4" name="Footer Placeholder 3">
            <a:extLst>
              <a:ext uri="{FF2B5EF4-FFF2-40B4-BE49-F238E27FC236}">
                <a16:creationId xmlns:a16="http://schemas.microsoft.com/office/drawing/2014/main" id="{6FCC1641-1C00-E3E4-19B3-DB80BF8DB40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80EB35-BF88-1F52-11C8-74BEF5AABA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4894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0CFD4-18AC-205D-6497-65CFE9E0A893}"/>
              </a:ext>
            </a:extLst>
          </p:cNvPr>
          <p:cNvSpPr>
            <a:spLocks noGrp="1"/>
          </p:cNvSpPr>
          <p:nvPr>
            <p:ph type="dt" sz="half" idx="10"/>
          </p:nvPr>
        </p:nvSpPr>
        <p:spPr/>
        <p:txBody>
          <a:bodyPr/>
          <a:lstStyle/>
          <a:p>
            <a:fld id="{8FCC914A-A09C-4F92-97C2-748ED61C3E6F}" type="datetime1">
              <a:rPr lang="en-US" smtClean="0"/>
              <a:t>4/17/2025</a:t>
            </a:fld>
            <a:endParaRPr lang="en-US" dirty="0"/>
          </a:p>
        </p:txBody>
      </p:sp>
      <p:sp>
        <p:nvSpPr>
          <p:cNvPr id="3" name="Footer Placeholder 2">
            <a:extLst>
              <a:ext uri="{FF2B5EF4-FFF2-40B4-BE49-F238E27FC236}">
                <a16:creationId xmlns:a16="http://schemas.microsoft.com/office/drawing/2014/main" id="{E2164312-16D5-3156-FADE-20C576C11D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8E90367-2599-8D35-CD7F-8E387A34940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94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90A7-FC10-ED4F-99C3-92DB7105C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E30ACE-1E6A-3434-898D-45E7DD389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07E852-8BB9-0556-4E9A-C287FA991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8B14E-EE7F-8E21-8B9E-31553FB8497C}"/>
              </a:ext>
            </a:extLst>
          </p:cNvPr>
          <p:cNvSpPr>
            <a:spLocks noGrp="1"/>
          </p:cNvSpPr>
          <p:nvPr>
            <p:ph type="dt" sz="half" idx="10"/>
          </p:nvPr>
        </p:nvSpPr>
        <p:spPr/>
        <p:txBody>
          <a:bodyPr/>
          <a:lstStyle/>
          <a:p>
            <a:fld id="{2DC17D5A-B728-4BEF-A878-3CD6BF7BAE29}" type="datetime1">
              <a:rPr lang="en-US" smtClean="0"/>
              <a:t>4/17/2025</a:t>
            </a:fld>
            <a:endParaRPr lang="en-US" dirty="0"/>
          </a:p>
        </p:txBody>
      </p:sp>
      <p:sp>
        <p:nvSpPr>
          <p:cNvPr id="6" name="Footer Placeholder 5">
            <a:extLst>
              <a:ext uri="{FF2B5EF4-FFF2-40B4-BE49-F238E27FC236}">
                <a16:creationId xmlns:a16="http://schemas.microsoft.com/office/drawing/2014/main" id="{8BEE0701-41B2-5C73-BB56-BFED5C5BF5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3D3E08-D15E-FD16-B82E-B8700B42ED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07593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4E61-C812-13AE-A539-28FDF6FA1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76AAF0-566C-369E-AE6C-0B8EDEFDC5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DAD5C2-2C88-ED4B-D01D-1BB92849C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F37D7-E165-4E9F-2414-E791FE46C94F}"/>
              </a:ext>
            </a:extLst>
          </p:cNvPr>
          <p:cNvSpPr>
            <a:spLocks noGrp="1"/>
          </p:cNvSpPr>
          <p:nvPr>
            <p:ph type="dt" sz="half" idx="10"/>
          </p:nvPr>
        </p:nvSpPr>
        <p:spPr/>
        <p:txBody>
          <a:bodyPr/>
          <a:lstStyle/>
          <a:p>
            <a:fld id="{1065CFC1-8DBD-497D-8E18-BCEBFCD949A7}" type="datetime1">
              <a:rPr lang="en-US" smtClean="0"/>
              <a:t>4/17/2025</a:t>
            </a:fld>
            <a:endParaRPr lang="en-US" dirty="0"/>
          </a:p>
        </p:txBody>
      </p:sp>
      <p:sp>
        <p:nvSpPr>
          <p:cNvPr id="6" name="Footer Placeholder 5">
            <a:extLst>
              <a:ext uri="{FF2B5EF4-FFF2-40B4-BE49-F238E27FC236}">
                <a16:creationId xmlns:a16="http://schemas.microsoft.com/office/drawing/2014/main" id="{7E55CB25-8854-28B6-D992-8E28CAAE4AA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19EF5FC-59FC-BEC2-813C-2D50E8BF68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06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906C37-532D-4601-8797-24D6145B4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1E0BBA-153F-F622-E07E-DF06D1DFDE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833646-A16F-22B2-DBF4-73F9F6EC4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764D5-6C56-43A3-AA98-A49154F2BF38}" type="datetime1">
              <a:rPr lang="en-US" smtClean="0"/>
              <a:t>4/17/2025</a:t>
            </a:fld>
            <a:endParaRPr lang="en-US" dirty="0"/>
          </a:p>
        </p:txBody>
      </p:sp>
      <p:sp>
        <p:nvSpPr>
          <p:cNvPr id="5" name="Footer Placeholder 4">
            <a:extLst>
              <a:ext uri="{FF2B5EF4-FFF2-40B4-BE49-F238E27FC236}">
                <a16:creationId xmlns:a16="http://schemas.microsoft.com/office/drawing/2014/main" id="{154085C1-04D5-3755-1238-AB7C88272E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7DE2E5E-E050-809B-22A1-07D319F3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51032903"/>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hyperlink" Target="https://www.kaggle.com/datasets/sujaradha/thermal-images-diseased-healthy-leaves-padd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08D1-574A-2D65-D27E-C47C8F8E6CD0}"/>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70335E9-819B-DEE1-7087-D59AB3AE3B34}"/>
              </a:ext>
            </a:extLst>
          </p:cNvPr>
          <p:cNvSpPr>
            <a:spLocks noGrp="1"/>
          </p:cNvSpPr>
          <p:nvPr>
            <p:ph idx="1"/>
          </p:nvPr>
        </p:nvSpPr>
        <p:spPr/>
        <p:txBody>
          <a:bodyPr>
            <a:normAutofit fontScale="77500" lnSpcReduction="20000"/>
          </a:bodyPr>
          <a:lstStyle/>
          <a:p>
            <a:pPr>
              <a:lnSpc>
                <a:spcPct val="150000"/>
              </a:lnSpc>
            </a:pPr>
            <a:r>
              <a:rPr lang="en-US" dirty="0">
                <a:latin typeface="Times New Roman" panose="02020603050405020304" pitchFamily="18" charset="0"/>
                <a:cs typeface="Times New Roman" panose="02020603050405020304" pitchFamily="18" charset="0"/>
              </a:rPr>
              <a:t> Manual disease detection in paddy crops is inefficient, subjective, and prone to errors, affecting yield and productivity.</a:t>
            </a:r>
          </a:p>
          <a:p>
            <a:pPr>
              <a:lnSpc>
                <a:spcPct val="150000"/>
              </a:lnSpc>
            </a:pPr>
            <a:r>
              <a:rPr lang="en-US" dirty="0">
                <a:latin typeface="Times New Roman" panose="02020603050405020304" pitchFamily="18" charset="0"/>
                <a:cs typeface="Times New Roman" panose="02020603050405020304" pitchFamily="18" charset="0"/>
              </a:rPr>
              <a:t>A deep learning-based approach leveraging thermal imaging for precise and automated paddy leaf disease detection.</a:t>
            </a:r>
          </a:p>
          <a:p>
            <a:pPr>
              <a:lnSpc>
                <a:spcPct val="150000"/>
              </a:lnSpc>
            </a:pPr>
            <a:r>
              <a:rPr lang="en-US" dirty="0">
                <a:latin typeface="Times New Roman" panose="02020603050405020304" pitchFamily="18" charset="0"/>
                <a:cs typeface="Times New Roman" panose="02020603050405020304" pitchFamily="18" charset="0"/>
              </a:rPr>
              <a:t> Utilizes ORB (Oriented FAST and Rotated BRIEF)</a:t>
            </a:r>
            <a:r>
              <a:rPr lang="en-US" dirty="0" err="1">
                <a:latin typeface="Times New Roman" panose="02020603050405020304" pitchFamily="18" charset="0"/>
                <a:cs typeface="Times New Roman" panose="02020603050405020304" pitchFamily="18" charset="0"/>
              </a:rPr>
              <a:t>keypoints</a:t>
            </a:r>
            <a:r>
              <a:rPr lang="en-US" dirty="0">
                <a:latin typeface="Times New Roman" panose="02020603050405020304" pitchFamily="18" charset="0"/>
                <a:cs typeface="Times New Roman" panose="02020603050405020304" pitchFamily="18" charset="0"/>
              </a:rPr>
              <a:t> for feature extraction and Grad-CAM for model interpretability, improving accuracy and transparency.</a:t>
            </a:r>
          </a:p>
          <a:p>
            <a:pPr>
              <a:lnSpc>
                <a:spcPct val="150000"/>
              </a:lnSpc>
            </a:pPr>
            <a:r>
              <a:rPr lang="en-US" dirty="0">
                <a:latin typeface="Times New Roman" panose="02020603050405020304" pitchFamily="18" charset="0"/>
                <a:cs typeface="Times New Roman" panose="02020603050405020304" pitchFamily="18" charset="0"/>
              </a:rPr>
              <a:t>Deep Learning Models – Implements MobileNetV2, ResNet50, and for robust classification, enabling early disease diagnosis and timely intervention.</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20C37AC-7533-9CD9-AE4B-A07797D4F9E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536FAB3-B7FB-98A8-209A-A7E3939EDA5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54792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FF03-C146-C2BC-EB34-0F1728BCAE75}"/>
              </a:ext>
            </a:extLst>
          </p:cNvPr>
          <p:cNvSpPr>
            <a:spLocks noGrp="1"/>
          </p:cNvSpPr>
          <p:nvPr>
            <p:ph type="title"/>
          </p:nvPr>
        </p:nvSpPr>
        <p:spPr>
          <a:xfrm>
            <a:off x="838200" y="365126"/>
            <a:ext cx="10515600" cy="991064"/>
          </a:xfrm>
        </p:spPr>
        <p:txBody>
          <a:bodyPr/>
          <a:lstStyle/>
          <a:p>
            <a:pPr algn="ctr"/>
            <a:r>
              <a:rPr lang="en-IN" b="1" dirty="0">
                <a:latin typeface="Times New Roman" panose="02020603050405020304" pitchFamily="18" charset="0"/>
                <a:cs typeface="Times New Roman" panose="02020603050405020304" pitchFamily="18" charset="0"/>
              </a:rPr>
              <a:t>How the Model works?</a:t>
            </a:r>
          </a:p>
        </p:txBody>
      </p:sp>
      <p:sp>
        <p:nvSpPr>
          <p:cNvPr id="4" name="Footer Placeholder 3">
            <a:extLst>
              <a:ext uri="{FF2B5EF4-FFF2-40B4-BE49-F238E27FC236}">
                <a16:creationId xmlns:a16="http://schemas.microsoft.com/office/drawing/2014/main" id="{E46223C2-26D0-1F06-67A1-96281EBC26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DABE74D-A48F-4412-D86C-11D0146EEF27}"/>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Rectangle 1">
            <a:extLst>
              <a:ext uri="{FF2B5EF4-FFF2-40B4-BE49-F238E27FC236}">
                <a16:creationId xmlns:a16="http://schemas.microsoft.com/office/drawing/2014/main" id="{91522C92-3DCF-80FE-AE91-B49E2B0B3757}"/>
              </a:ext>
            </a:extLst>
          </p:cNvPr>
          <p:cNvSpPr>
            <a:spLocks noGrp="1" noChangeArrowheads="1"/>
          </p:cNvSpPr>
          <p:nvPr>
            <p:ph idx="1"/>
          </p:nvPr>
        </p:nvSpPr>
        <p:spPr bwMode="auto">
          <a:xfrm>
            <a:off x="838201" y="1265661"/>
            <a:ext cx="10894888" cy="50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Thermal Image Acquisition:</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Thermal images of paddy leaves are captured using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infrared cameras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images highlight temperature variations, which can indicate disease presence. </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Preprocessing Steps:</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Noise Reduction: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Removes unwanted artifacts to improve image clarity.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Contrast Enhancement: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Enhances temperature differences for better feature extraction.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Resizing &amp; Normalization:</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Standardizes image size and scales pixel values for efficient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419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02E2-9DFB-94D0-7654-E9106E187991}"/>
              </a:ext>
            </a:extLst>
          </p:cNvPr>
          <p:cNvSpPr>
            <a:spLocks noGrp="1"/>
          </p:cNvSpPr>
          <p:nvPr>
            <p:ph type="title"/>
          </p:nvPr>
        </p:nvSpPr>
        <p:spPr>
          <a:xfrm>
            <a:off x="838200" y="365126"/>
            <a:ext cx="10515600" cy="86938"/>
          </a:xfrm>
        </p:spPr>
        <p:txBody>
          <a:bodyPr>
            <a:normAutofit fontScale="90000"/>
          </a:bodyPr>
          <a:lstStyle/>
          <a:p>
            <a:r>
              <a:rPr lang="en-IN" sz="1050" dirty="0"/>
              <a:t>.</a:t>
            </a:r>
          </a:p>
        </p:txBody>
      </p:sp>
      <p:sp>
        <p:nvSpPr>
          <p:cNvPr id="3" name="Content Placeholder 2">
            <a:extLst>
              <a:ext uri="{FF2B5EF4-FFF2-40B4-BE49-F238E27FC236}">
                <a16:creationId xmlns:a16="http://schemas.microsoft.com/office/drawing/2014/main" id="{56769EAC-6626-643A-D248-8100AE2B0244}"/>
              </a:ext>
            </a:extLst>
          </p:cNvPr>
          <p:cNvSpPr>
            <a:spLocks noGrp="1"/>
          </p:cNvSpPr>
          <p:nvPr>
            <p:ph idx="1"/>
          </p:nvPr>
        </p:nvSpPr>
        <p:spPr>
          <a:xfrm>
            <a:off x="838200" y="365125"/>
            <a:ext cx="10515600" cy="6220609"/>
          </a:xfrm>
        </p:spPr>
        <p:txBody>
          <a:bodyPr>
            <a:normAutofit fontScale="85000" lnSpcReduction="20000"/>
          </a:bodyPr>
          <a:lstStyle/>
          <a:p>
            <a:pPr>
              <a:lnSpc>
                <a:spcPct val="160000"/>
              </a:lnSpc>
              <a:buNone/>
            </a:pPr>
            <a:r>
              <a:rPr lang="en-US" sz="2200" b="1" dirty="0">
                <a:latin typeface="Times New Roman" panose="02020603050405020304" pitchFamily="18" charset="0"/>
                <a:cs typeface="Times New Roman" panose="02020603050405020304" pitchFamily="18" charset="0"/>
              </a:rPr>
              <a:t>3. Dataset Splitting</a:t>
            </a:r>
          </a:p>
          <a:p>
            <a:pPr>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dataset is divided into </a:t>
            </a:r>
            <a:r>
              <a:rPr lang="en-US" sz="2200" b="1" dirty="0">
                <a:latin typeface="Times New Roman" panose="02020603050405020304" pitchFamily="18" charset="0"/>
                <a:cs typeface="Times New Roman" panose="02020603050405020304" pitchFamily="18" charset="0"/>
              </a:rPr>
              <a:t>Training (80%)</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Testing (20%)</a:t>
            </a:r>
            <a:r>
              <a:rPr lang="en-US" sz="2200" dirty="0">
                <a:latin typeface="Times New Roman" panose="02020603050405020304" pitchFamily="18" charset="0"/>
                <a:cs typeface="Times New Roman" panose="02020603050405020304" pitchFamily="18" charset="0"/>
              </a:rPr>
              <a:t>.</a:t>
            </a:r>
          </a:p>
          <a:p>
            <a:pPr>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Training data is used to teach the model, while testing data evaluates its accuracy.</a:t>
            </a:r>
          </a:p>
          <a:p>
            <a:pPr>
              <a:lnSpc>
                <a:spcPct val="160000"/>
              </a:lnSpc>
              <a:buNone/>
            </a:pPr>
            <a:r>
              <a:rPr lang="en-US" sz="2200" b="1" dirty="0">
                <a:latin typeface="Times New Roman" panose="02020603050405020304" pitchFamily="18" charset="0"/>
                <a:cs typeface="Times New Roman" panose="02020603050405020304" pitchFamily="18" charset="0"/>
              </a:rPr>
              <a:t>4. Feature Extraction Using ORB </a:t>
            </a:r>
            <a:r>
              <a:rPr lang="en-US" sz="2200" b="1" dirty="0" err="1">
                <a:latin typeface="Times New Roman" panose="02020603050405020304" pitchFamily="18" charset="0"/>
                <a:cs typeface="Times New Roman" panose="02020603050405020304" pitchFamily="18" charset="0"/>
              </a:rPr>
              <a:t>Keypoints</a:t>
            </a:r>
            <a:endParaRPr lang="en-US" sz="2200" b="1" dirty="0">
              <a:latin typeface="Times New Roman" panose="02020603050405020304" pitchFamily="18" charset="0"/>
              <a:cs typeface="Times New Roman" panose="02020603050405020304" pitchFamily="18" charset="0"/>
            </a:endParaRPr>
          </a:p>
          <a:p>
            <a:pPr>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ORB (Oriented FAST and Rotated BRIEF) Algorithm is used to extract key features.</a:t>
            </a:r>
          </a:p>
          <a:p>
            <a:pPr marL="742950" lvl="1" indent="-285750">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Detects important points in thermal images.</a:t>
            </a:r>
          </a:p>
          <a:p>
            <a:pPr marL="742950" lvl="1" indent="-285750">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Helps in distinguishing diseased and healthy leaves based on texture and temperature variations.</a:t>
            </a:r>
          </a:p>
          <a:p>
            <a:pPr>
              <a:lnSpc>
                <a:spcPct val="16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Feature extraction reduces computational complexity and improves classification accuracy.</a:t>
            </a:r>
          </a:p>
          <a:p>
            <a:pPr marL="0" indent="0">
              <a:buNone/>
            </a:pPr>
            <a:endParaRPr lang="en-US" sz="2200" dirty="0"/>
          </a:p>
          <a:p>
            <a:endParaRPr lang="en-IN" sz="2200" dirty="0"/>
          </a:p>
          <a:p>
            <a:endParaRPr lang="en-IN" sz="2200" dirty="0"/>
          </a:p>
          <a:p>
            <a:endParaRPr lang="en-IN" sz="2200" dirty="0"/>
          </a:p>
          <a:p>
            <a:pPr marL="0" indent="0" algn="ctr">
              <a:buNone/>
            </a:pPr>
            <a:endParaRPr lang="en-US" sz="1600" dirty="0">
              <a:effectLst/>
              <a:latin typeface="Times New Roman" panose="02020603050405020304" pitchFamily="18" charset="0"/>
              <a:ea typeface="Calibri" panose="020F0502020204030204" pitchFamily="34" charset="0"/>
            </a:endParaRPr>
          </a:p>
          <a:p>
            <a:pPr marL="0" indent="0" algn="ctr">
              <a:buNone/>
            </a:pPr>
            <a:r>
              <a:rPr lang="en-US" sz="1600" dirty="0">
                <a:effectLst/>
                <a:latin typeface="Times New Roman" panose="02020603050405020304" pitchFamily="18" charset="0"/>
                <a:ea typeface="Calibri" panose="020F0502020204030204" pitchFamily="34" charset="0"/>
              </a:rPr>
              <a:t>Detecting </a:t>
            </a:r>
            <a:r>
              <a:rPr lang="en-US" sz="1600" dirty="0" err="1">
                <a:effectLst/>
                <a:latin typeface="Times New Roman" panose="02020603050405020304" pitchFamily="18" charset="0"/>
                <a:ea typeface="Calibri" panose="020F0502020204030204" pitchFamily="34" charset="0"/>
              </a:rPr>
              <a:t>keypoints</a:t>
            </a:r>
            <a:r>
              <a:rPr lang="en-US" sz="1600" dirty="0">
                <a:effectLst/>
                <a:latin typeface="Times New Roman" panose="02020603050405020304" pitchFamily="18" charset="0"/>
                <a:ea typeface="Calibri" panose="020F0502020204030204" pitchFamily="34" charset="0"/>
              </a:rPr>
              <a:t> using ORB</a:t>
            </a:r>
            <a:endParaRPr lang="en-IN" sz="2000" dirty="0"/>
          </a:p>
        </p:txBody>
      </p:sp>
      <p:sp>
        <p:nvSpPr>
          <p:cNvPr id="4" name="Footer Placeholder 3">
            <a:extLst>
              <a:ext uri="{FF2B5EF4-FFF2-40B4-BE49-F238E27FC236}">
                <a16:creationId xmlns:a16="http://schemas.microsoft.com/office/drawing/2014/main" id="{D1726225-A928-75BB-8B31-BCE769A50091}"/>
              </a:ext>
            </a:extLst>
          </p:cNvPr>
          <p:cNvSpPr>
            <a:spLocks noGrp="1"/>
          </p:cNvSpPr>
          <p:nvPr>
            <p:ph type="ftr" sz="quarter" idx="11"/>
          </p:nvPr>
        </p:nvSpPr>
        <p:spPr>
          <a:xfrm flipV="1">
            <a:off x="4038600" y="6721475"/>
            <a:ext cx="4114800" cy="45719"/>
          </a:xfrm>
        </p:spPr>
        <p:txBody>
          <a:bodyPr/>
          <a:lstStyle/>
          <a:p>
            <a:endParaRPr lang="en-US" dirty="0"/>
          </a:p>
        </p:txBody>
      </p:sp>
      <p:sp>
        <p:nvSpPr>
          <p:cNvPr id="5" name="Slide Number Placeholder 4">
            <a:extLst>
              <a:ext uri="{FF2B5EF4-FFF2-40B4-BE49-F238E27FC236}">
                <a16:creationId xmlns:a16="http://schemas.microsoft.com/office/drawing/2014/main" id="{9BC0128B-9C96-BB35-9AEE-CFDFCBE777AE}"/>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6" name="Picture 5" descr="WhatsApp Image 2025-02-21 at 17.51.35 (1)">
            <a:extLst>
              <a:ext uri="{FF2B5EF4-FFF2-40B4-BE49-F238E27FC236}">
                <a16:creationId xmlns:a16="http://schemas.microsoft.com/office/drawing/2014/main" id="{5EEFE3F6-9348-95CE-5AD6-7F94E42746F3}"/>
              </a:ext>
            </a:extLst>
          </p:cNvPr>
          <p:cNvPicPr>
            <a:picLocks noChangeAspect="1"/>
          </p:cNvPicPr>
          <p:nvPr/>
        </p:nvPicPr>
        <p:blipFill>
          <a:blip r:embed="rId2"/>
          <a:stretch>
            <a:fillRect/>
          </a:stretch>
        </p:blipFill>
        <p:spPr>
          <a:xfrm>
            <a:off x="3945278" y="4500081"/>
            <a:ext cx="3542504" cy="1613043"/>
          </a:xfrm>
          <a:prstGeom prst="rect">
            <a:avLst/>
          </a:prstGeom>
        </p:spPr>
      </p:pic>
    </p:spTree>
    <p:extLst>
      <p:ext uri="{BB962C8B-B14F-4D97-AF65-F5344CB8AC3E}">
        <p14:creationId xmlns:p14="http://schemas.microsoft.com/office/powerpoint/2010/main" val="45740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706D0-4BA5-3663-9602-A260370D4ED9}"/>
              </a:ext>
            </a:extLst>
          </p:cNvPr>
          <p:cNvSpPr>
            <a:spLocks noGrp="1"/>
          </p:cNvSpPr>
          <p:nvPr>
            <p:ph type="title"/>
          </p:nvPr>
        </p:nvSpPr>
        <p:spPr>
          <a:xfrm>
            <a:off x="838200" y="365125"/>
            <a:ext cx="10515600" cy="230776"/>
          </a:xfrm>
        </p:spPr>
        <p:txBody>
          <a:bodyPr>
            <a:normAutofit/>
          </a:bodyPr>
          <a:lstStyle/>
          <a:p>
            <a:r>
              <a:rPr lang="en-IN" sz="800" dirty="0"/>
              <a:t>.</a:t>
            </a:r>
          </a:p>
        </p:txBody>
      </p:sp>
      <p:sp>
        <p:nvSpPr>
          <p:cNvPr id="3" name="Content Placeholder 2">
            <a:extLst>
              <a:ext uri="{FF2B5EF4-FFF2-40B4-BE49-F238E27FC236}">
                <a16:creationId xmlns:a16="http://schemas.microsoft.com/office/drawing/2014/main" id="{4747A9A0-78BD-5601-E43F-0FA629B56972}"/>
              </a:ext>
            </a:extLst>
          </p:cNvPr>
          <p:cNvSpPr>
            <a:spLocks noGrp="1"/>
          </p:cNvSpPr>
          <p:nvPr>
            <p:ph idx="1"/>
          </p:nvPr>
        </p:nvSpPr>
        <p:spPr>
          <a:xfrm>
            <a:off x="838200" y="462337"/>
            <a:ext cx="10515600" cy="5714626"/>
          </a:xfrm>
        </p:spPr>
        <p:txBody>
          <a:bodyPr>
            <a:normAutofit fontScale="92500"/>
          </a:bodyPr>
          <a:lstStyle/>
          <a:p>
            <a:pPr marL="228600" indent="-228600" algn="l" rtl="0" eaLnBrk="1" latinLnBrk="0" hangingPunct="1">
              <a:lnSpc>
                <a:spcPct val="150000"/>
              </a:lnSpc>
              <a:spcBef>
                <a:spcPts val="1000"/>
              </a:spcBef>
              <a:buNone/>
            </a:pP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5. Model Implementation</a:t>
            </a:r>
            <a:endParaRPr lang="en-IN" sz="2200" dirty="0">
              <a:effectLst/>
            </a:endParaRPr>
          </a:p>
          <a:p>
            <a:pPr marL="228600" indent="-228600" algn="l" rtl="0" eaLnBrk="1" latinLnBrk="0" hangingPunct="1">
              <a:lnSpc>
                <a:spcPct val="150000"/>
              </a:lnSpc>
              <a:spcBef>
                <a:spcPts val="1000"/>
              </a:spcBef>
              <a:buNone/>
            </a:pPr>
            <a:r>
              <a:rPr lang="en-US" sz="2200" kern="1200" dirty="0">
                <a:solidFill>
                  <a:srgbClr val="000000"/>
                </a:solidFill>
                <a:effectLst/>
                <a:latin typeface="Times New Roman" panose="02020603050405020304" pitchFamily="18" charset="0"/>
                <a:ea typeface="+mn-ea"/>
                <a:cs typeface="Times New Roman" panose="02020603050405020304" pitchFamily="18" charset="0"/>
              </a:rPr>
              <a:t>Two pre-trained deep learning models are used:</a:t>
            </a:r>
            <a:endParaRPr lang="en-IN" sz="2200" dirty="0">
              <a:effectLst/>
            </a:endParaRPr>
          </a:p>
          <a:p>
            <a:pPr marL="740664" indent="-283464" algn="l" rtl="0" eaLnBrk="1" latinLnBrk="0" hangingPunct="1">
              <a:lnSpc>
                <a:spcPct val="150000"/>
              </a:lnSpc>
              <a:spcBef>
                <a:spcPts val="500"/>
              </a:spcBef>
              <a:buNone/>
            </a:pP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MobileNetV2</a:t>
            </a:r>
            <a:r>
              <a:rPr lang="en-US" sz="2200" kern="1200" dirty="0">
                <a:solidFill>
                  <a:srgbClr val="000000"/>
                </a:solidFill>
                <a:effectLst/>
                <a:latin typeface="Times New Roman" panose="02020603050405020304" pitchFamily="18" charset="0"/>
                <a:ea typeface="+mn-ea"/>
                <a:cs typeface="Times New Roman" panose="02020603050405020304" pitchFamily="18" charset="0"/>
              </a:rPr>
              <a:t> (Lightweight, efficient for mobile applications).</a:t>
            </a:r>
            <a:endParaRPr lang="en-IN" sz="2200" dirty="0">
              <a:effectLst/>
            </a:endParaRPr>
          </a:p>
          <a:p>
            <a:pPr marL="740664" indent="-283464" algn="l" rtl="0" eaLnBrk="1" latinLnBrk="0" hangingPunct="1">
              <a:lnSpc>
                <a:spcPct val="150000"/>
              </a:lnSpc>
              <a:spcBef>
                <a:spcPts val="500"/>
              </a:spcBef>
              <a:buNone/>
            </a:pP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ResNet50</a:t>
            </a:r>
            <a:r>
              <a:rPr lang="en-US" sz="2200" kern="1200" dirty="0">
                <a:solidFill>
                  <a:srgbClr val="000000"/>
                </a:solidFill>
                <a:effectLst/>
                <a:latin typeface="Times New Roman" panose="02020603050405020304" pitchFamily="18" charset="0"/>
                <a:ea typeface="+mn-ea"/>
                <a:cs typeface="Times New Roman" panose="02020603050405020304" pitchFamily="18" charset="0"/>
              </a:rPr>
              <a:t> (Deep residual network, capable of detecting complex patterns).</a:t>
            </a:r>
            <a:endParaRPr lang="en-IN" sz="2200" dirty="0">
              <a:effectLst/>
            </a:endParaRPr>
          </a:p>
          <a:p>
            <a:pPr marL="228600" indent="-228600" algn="l" rtl="0" eaLnBrk="1" latinLnBrk="0" hangingPunct="1">
              <a:lnSpc>
                <a:spcPct val="150000"/>
              </a:lnSpc>
              <a:spcBef>
                <a:spcPts val="1000"/>
              </a:spcBef>
              <a:buNone/>
            </a:pPr>
            <a:r>
              <a:rPr lang="en-US" sz="2200" kern="1200" dirty="0">
                <a:solidFill>
                  <a:srgbClr val="000000"/>
                </a:solidFill>
                <a:effectLst/>
                <a:latin typeface="Times New Roman" panose="02020603050405020304" pitchFamily="18" charset="0"/>
                <a:ea typeface="+mn-ea"/>
                <a:cs typeface="Times New Roman" panose="02020603050405020304" pitchFamily="18" charset="0"/>
              </a:rPr>
              <a:t>The models are </a:t>
            </a: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fine-tuned</a:t>
            </a:r>
            <a:r>
              <a:rPr lang="en-US" sz="2200" kern="1200" dirty="0">
                <a:solidFill>
                  <a:srgbClr val="000000"/>
                </a:solidFill>
                <a:effectLst/>
                <a:latin typeface="Times New Roman" panose="02020603050405020304" pitchFamily="18" charset="0"/>
                <a:ea typeface="+mn-ea"/>
                <a:cs typeface="Times New Roman" panose="02020603050405020304" pitchFamily="18" charset="0"/>
              </a:rPr>
              <a:t> using the thermal dataset to learn disease-specific patterns.</a:t>
            </a:r>
            <a:endParaRPr lang="en-IN" sz="2200" dirty="0">
              <a:effectLst/>
            </a:endParaRPr>
          </a:p>
          <a:p>
            <a:pPr marL="228600" indent="-228600" algn="l" rtl="0" eaLnBrk="1" latinLnBrk="0" hangingPunct="1">
              <a:lnSpc>
                <a:spcPct val="150000"/>
              </a:lnSpc>
              <a:spcBef>
                <a:spcPts val="1000"/>
              </a:spcBef>
            </a:pPr>
            <a:r>
              <a:rPr lang="en-US" sz="2200" kern="1200" dirty="0">
                <a:solidFill>
                  <a:srgbClr val="000000"/>
                </a:solidFill>
                <a:effectLst/>
                <a:latin typeface="Times New Roman" panose="02020603050405020304" pitchFamily="18" charset="0"/>
                <a:ea typeface="+mn-ea"/>
                <a:cs typeface="Times New Roman" panose="02020603050405020304" pitchFamily="18" charset="0"/>
              </a:rPr>
              <a:t>The output layer classifies the images into </a:t>
            </a: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Healthy</a:t>
            </a:r>
            <a:r>
              <a:rPr lang="en-US" sz="2200" kern="1200" dirty="0">
                <a:solidFill>
                  <a:srgbClr val="000000"/>
                </a:solidFill>
                <a:effectLst/>
                <a:latin typeface="Times New Roman" panose="02020603050405020304" pitchFamily="18" charset="0"/>
                <a:ea typeface="+mn-ea"/>
                <a:cs typeface="Times New Roman" panose="02020603050405020304" pitchFamily="18" charset="0"/>
              </a:rPr>
              <a:t> or </a:t>
            </a:r>
            <a:r>
              <a:rPr lang="en-US" sz="2200" b="1" kern="1200" dirty="0">
                <a:solidFill>
                  <a:srgbClr val="000000"/>
                </a:solidFill>
                <a:effectLst/>
                <a:latin typeface="Times New Roman" panose="02020603050405020304" pitchFamily="18" charset="0"/>
                <a:ea typeface="+mn-ea"/>
                <a:cs typeface="Times New Roman" panose="02020603050405020304" pitchFamily="18" charset="0"/>
              </a:rPr>
              <a:t>Diseased</a:t>
            </a:r>
            <a:r>
              <a:rPr lang="en-US" sz="2200" kern="1200" dirty="0">
                <a:solidFill>
                  <a:srgbClr val="000000"/>
                </a:solidFill>
                <a:effectLst/>
                <a:latin typeface="Times New Roman" panose="02020603050405020304" pitchFamily="18" charset="0"/>
                <a:ea typeface="+mn-ea"/>
                <a:cs typeface="Times New Roman" panose="02020603050405020304" pitchFamily="18" charset="0"/>
              </a:rPr>
              <a:t> categories.</a:t>
            </a:r>
            <a:endParaRPr lang="en-IN" sz="2200" dirty="0">
              <a:effectLst/>
            </a:endParaRPr>
          </a:p>
          <a:p>
            <a:pPr>
              <a:lnSpc>
                <a:spcPct val="150000"/>
              </a:lnSpc>
              <a:buNone/>
            </a:pPr>
            <a:r>
              <a:rPr lang="en-US" sz="2200" b="1" dirty="0">
                <a:latin typeface="Times New Roman" panose="02020603050405020304" pitchFamily="18" charset="0"/>
                <a:cs typeface="Times New Roman" panose="02020603050405020304" pitchFamily="18" charset="0"/>
              </a:rPr>
              <a:t>6. Applying Grad-CAM for Explainability</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Grad-CAM (Gradient-weighted Class Activation Mapping) is used to interpret model predictions.</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Highlights the areas in the image that the model focuses on while making a decision.</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Helps verify that the model is correctly identifying diseased areas.</a:t>
            </a: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ABE606F-FF8B-40F6-D974-FB96D463953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44AA8BE-0B44-AF95-50CE-E9DEFB07D471}"/>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45392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C5FC-7285-1693-35E8-69C22EC121D5}"/>
              </a:ext>
            </a:extLst>
          </p:cNvPr>
          <p:cNvSpPr>
            <a:spLocks noGrp="1"/>
          </p:cNvSpPr>
          <p:nvPr>
            <p:ph type="title"/>
          </p:nvPr>
        </p:nvSpPr>
        <p:spPr>
          <a:xfrm flipV="1">
            <a:off x="838200" y="297952"/>
            <a:ext cx="10515600" cy="67174"/>
          </a:xfrm>
        </p:spPr>
        <p:txBody>
          <a:bodyPr>
            <a:normAutofit fontScale="90000"/>
          </a:bodyPr>
          <a:lstStyle/>
          <a:p>
            <a:r>
              <a:rPr lang="en-IN" sz="800" dirty="0"/>
              <a:t>.</a:t>
            </a:r>
          </a:p>
        </p:txBody>
      </p:sp>
      <p:sp>
        <p:nvSpPr>
          <p:cNvPr id="3" name="Content Placeholder 2">
            <a:extLst>
              <a:ext uri="{FF2B5EF4-FFF2-40B4-BE49-F238E27FC236}">
                <a16:creationId xmlns:a16="http://schemas.microsoft.com/office/drawing/2014/main" id="{F85166FF-6A69-A0FD-C636-27ADFD169E2D}"/>
              </a:ext>
            </a:extLst>
          </p:cNvPr>
          <p:cNvSpPr>
            <a:spLocks noGrp="1"/>
          </p:cNvSpPr>
          <p:nvPr>
            <p:ph idx="1"/>
          </p:nvPr>
        </p:nvSpPr>
        <p:spPr>
          <a:xfrm>
            <a:off x="838200" y="544530"/>
            <a:ext cx="10515600" cy="5632433"/>
          </a:xfrm>
        </p:spPr>
        <p:txBody>
          <a:bodyPr>
            <a:normAutofit/>
          </a:bodyPr>
          <a:lstStyle/>
          <a:p>
            <a:pPr>
              <a:buNone/>
            </a:pPr>
            <a:endParaRPr lang="en-US" b="1" dirty="0"/>
          </a:p>
          <a:p>
            <a:pPr>
              <a:buNone/>
            </a:pPr>
            <a:endParaRPr lang="en-US" b="1" dirty="0"/>
          </a:p>
          <a:p>
            <a:pPr>
              <a:buNone/>
            </a:pPr>
            <a:endParaRPr lang="en-US" b="1" dirty="0"/>
          </a:p>
          <a:p>
            <a:pPr>
              <a:buNone/>
            </a:pPr>
            <a:endParaRPr lang="en-US" sz="1100" b="1" dirty="0"/>
          </a:p>
          <a:p>
            <a:pPr algn="ctr">
              <a:buNone/>
            </a:pPr>
            <a:r>
              <a:rPr lang="en-US" sz="1600" dirty="0" err="1">
                <a:effectLst/>
                <a:latin typeface="Times New Roman" panose="02020603050405020304" pitchFamily="18" charset="0"/>
                <a:ea typeface="Calibri" panose="020F0502020204030204" pitchFamily="34" charset="0"/>
              </a:rPr>
              <a:t>Gradcam</a:t>
            </a:r>
            <a:r>
              <a:rPr lang="en-US" sz="1600" dirty="0">
                <a:effectLst/>
                <a:latin typeface="Times New Roman" panose="02020603050405020304" pitchFamily="18" charset="0"/>
                <a:ea typeface="Calibri" panose="020F0502020204030204" pitchFamily="34" charset="0"/>
              </a:rPr>
              <a:t> Image</a:t>
            </a:r>
            <a:endParaRPr lang="en-US" b="1" dirty="0"/>
          </a:p>
          <a:p>
            <a:pPr>
              <a:lnSpc>
                <a:spcPct val="150000"/>
              </a:lnSpc>
              <a:buNone/>
            </a:pPr>
            <a:r>
              <a:rPr lang="en-US" sz="2200" b="1" dirty="0">
                <a:latin typeface="Times New Roman" panose="02020603050405020304" pitchFamily="18" charset="0"/>
                <a:cs typeface="Times New Roman" panose="02020603050405020304" pitchFamily="18" charset="0"/>
              </a:rPr>
              <a:t>7. Paddy Leaf Disease Classification</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model analyzes the given </a:t>
            </a:r>
            <a:r>
              <a:rPr lang="en-US" sz="2200" b="1" dirty="0">
                <a:latin typeface="Times New Roman" panose="02020603050405020304" pitchFamily="18" charset="0"/>
                <a:cs typeface="Times New Roman" panose="02020603050405020304" pitchFamily="18" charset="0"/>
              </a:rPr>
              <a:t>thermal image</a:t>
            </a:r>
            <a:r>
              <a:rPr lang="en-US" sz="2200" dirty="0">
                <a:latin typeface="Times New Roman" panose="02020603050405020304" pitchFamily="18" charset="0"/>
                <a:cs typeface="Times New Roman" panose="02020603050405020304" pitchFamily="18" charset="0"/>
              </a:rPr>
              <a:t> and predicts one of two outcomes: </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Diseased:</a:t>
            </a:r>
            <a:r>
              <a:rPr lang="en-US" sz="2200" dirty="0">
                <a:latin typeface="Times New Roman" panose="02020603050405020304" pitchFamily="18" charset="0"/>
                <a:cs typeface="Times New Roman" panose="02020603050405020304" pitchFamily="18" charset="0"/>
              </a:rPr>
              <a:t> If high-temperature variations indicate disease presence, the image is classified into a specific disease category.</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Healthy:</a:t>
            </a:r>
            <a:r>
              <a:rPr lang="en-US" sz="2200" dirty="0">
                <a:latin typeface="Times New Roman" panose="02020603050405020304" pitchFamily="18" charset="0"/>
                <a:cs typeface="Times New Roman" panose="02020603050405020304" pitchFamily="18" charset="0"/>
              </a:rPr>
              <a:t> If no abnormal heat signature is detected, the leaf is classified as healthy.</a:t>
            </a:r>
          </a:p>
          <a:p>
            <a:endParaRPr lang="en-IN" dirty="0"/>
          </a:p>
        </p:txBody>
      </p:sp>
      <p:sp>
        <p:nvSpPr>
          <p:cNvPr id="4" name="Footer Placeholder 3">
            <a:extLst>
              <a:ext uri="{FF2B5EF4-FFF2-40B4-BE49-F238E27FC236}">
                <a16:creationId xmlns:a16="http://schemas.microsoft.com/office/drawing/2014/main" id="{F7703060-3E52-C7F2-B50F-9838EFD457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2C6BA9D-E2A2-A606-D0DC-54EFB0A9363F}"/>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6" name="Picture 5" descr="WhatsApp Image 2025-02-21 at 17.53.18">
            <a:extLst>
              <a:ext uri="{FF2B5EF4-FFF2-40B4-BE49-F238E27FC236}">
                <a16:creationId xmlns:a16="http://schemas.microsoft.com/office/drawing/2014/main" id="{5A026E9D-9095-D516-284B-52542446E8BF}"/>
              </a:ext>
            </a:extLst>
          </p:cNvPr>
          <p:cNvPicPr>
            <a:picLocks noChangeAspect="1"/>
          </p:cNvPicPr>
          <p:nvPr/>
        </p:nvPicPr>
        <p:blipFill>
          <a:blip r:embed="rId2"/>
          <a:stretch>
            <a:fillRect/>
          </a:stretch>
        </p:blipFill>
        <p:spPr>
          <a:xfrm>
            <a:off x="4038600" y="365126"/>
            <a:ext cx="3564276" cy="1861185"/>
          </a:xfrm>
          <a:prstGeom prst="rect">
            <a:avLst/>
          </a:prstGeom>
        </p:spPr>
      </p:pic>
    </p:spTree>
    <p:extLst>
      <p:ext uri="{BB962C8B-B14F-4D97-AF65-F5344CB8AC3E}">
        <p14:creationId xmlns:p14="http://schemas.microsoft.com/office/powerpoint/2010/main" val="41400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DFDD-13A8-32DD-A32E-5D496F5792A9}"/>
              </a:ext>
            </a:extLst>
          </p:cNvPr>
          <p:cNvSpPr>
            <a:spLocks noGrp="1"/>
          </p:cNvSpPr>
          <p:nvPr>
            <p:ph type="title"/>
          </p:nvPr>
        </p:nvSpPr>
        <p:spPr>
          <a:xfrm>
            <a:off x="838200" y="365125"/>
            <a:ext cx="10515600" cy="138309"/>
          </a:xfrm>
        </p:spPr>
        <p:txBody>
          <a:bodyPr>
            <a:normAutofit fontScale="90000"/>
          </a:bodyPr>
          <a:lstStyle/>
          <a:p>
            <a:r>
              <a:rPr lang="en-IN" sz="900" dirty="0"/>
              <a:t>.</a:t>
            </a:r>
          </a:p>
        </p:txBody>
      </p:sp>
      <p:sp>
        <p:nvSpPr>
          <p:cNvPr id="3" name="Content Placeholder 2">
            <a:extLst>
              <a:ext uri="{FF2B5EF4-FFF2-40B4-BE49-F238E27FC236}">
                <a16:creationId xmlns:a16="http://schemas.microsoft.com/office/drawing/2014/main" id="{F3A26E39-17DA-44BA-E45B-58035472ABB9}"/>
              </a:ext>
            </a:extLst>
          </p:cNvPr>
          <p:cNvSpPr>
            <a:spLocks noGrp="1"/>
          </p:cNvSpPr>
          <p:nvPr>
            <p:ph idx="1"/>
          </p:nvPr>
        </p:nvSpPr>
        <p:spPr>
          <a:xfrm>
            <a:off x="838200" y="503433"/>
            <a:ext cx="10515600" cy="5673529"/>
          </a:xfrm>
        </p:spPr>
        <p:txBody>
          <a:bodyPr>
            <a:normAutofit/>
          </a:bodyPr>
          <a:lstStyle/>
          <a:p>
            <a:pPr>
              <a:lnSpc>
                <a:spcPct val="150000"/>
              </a:lnSpc>
              <a:buNone/>
            </a:pPr>
            <a:r>
              <a:rPr lang="en-US" sz="2200" b="1" dirty="0">
                <a:latin typeface="Times New Roman" panose="02020603050405020304" pitchFamily="18" charset="0"/>
                <a:cs typeface="Times New Roman" panose="02020603050405020304" pitchFamily="18" charset="0"/>
              </a:rPr>
              <a:t>8. Performance Evaluation</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trained model is tested on </a:t>
            </a:r>
            <a:r>
              <a:rPr lang="en-US" sz="2200" b="1" dirty="0">
                <a:latin typeface="Times New Roman" panose="02020603050405020304" pitchFamily="18" charset="0"/>
                <a:cs typeface="Times New Roman" panose="02020603050405020304" pitchFamily="18" charset="0"/>
              </a:rPr>
              <a:t>20% of the dataset</a:t>
            </a:r>
            <a:r>
              <a:rPr lang="en-US" sz="2200" dirty="0">
                <a:latin typeface="Times New Roman" panose="02020603050405020304" pitchFamily="18" charset="0"/>
                <a:cs typeface="Times New Roman" panose="02020603050405020304" pitchFamily="18" charset="0"/>
              </a:rPr>
              <a:t>, and performance is evaluated using: </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Accuracy</a:t>
            </a:r>
            <a:r>
              <a:rPr lang="en-US" sz="2200" dirty="0">
                <a:latin typeface="Times New Roman" panose="02020603050405020304" pitchFamily="18" charset="0"/>
                <a:cs typeface="Times New Roman" panose="02020603050405020304" pitchFamily="18" charset="0"/>
              </a:rPr>
              <a:t> → Measures overall correctness of the model.</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Precision</a:t>
            </a:r>
            <a:r>
              <a:rPr lang="en-US" sz="2200" dirty="0">
                <a:latin typeface="Times New Roman" panose="02020603050405020304" pitchFamily="18" charset="0"/>
                <a:cs typeface="Times New Roman" panose="02020603050405020304" pitchFamily="18" charset="0"/>
              </a:rPr>
              <a:t> → How many predicted diseased leaves are actually diseased?</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Recall</a:t>
            </a:r>
            <a:r>
              <a:rPr lang="en-US" sz="2200" dirty="0">
                <a:latin typeface="Times New Roman" panose="02020603050405020304" pitchFamily="18" charset="0"/>
                <a:cs typeface="Times New Roman" panose="02020603050405020304" pitchFamily="18" charset="0"/>
              </a:rPr>
              <a:t> → How well does the model detect actual diseased leaves?</a:t>
            </a:r>
          </a:p>
          <a:p>
            <a:pPr marL="742950" lvl="1" indent="-285750">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F1-Score</a:t>
            </a:r>
            <a:r>
              <a:rPr lang="en-US" sz="2200" dirty="0">
                <a:latin typeface="Times New Roman" panose="02020603050405020304" pitchFamily="18" charset="0"/>
                <a:cs typeface="Times New Roman" panose="02020603050405020304" pitchFamily="18" charset="0"/>
              </a:rPr>
              <a:t> → Balances precision and recall for better evaluation.</a:t>
            </a:r>
          </a:p>
          <a:p>
            <a:pPr marL="742950" lvl="1" indent="-285750">
              <a:lnSpc>
                <a:spcPct val="150000"/>
              </a:lnSpc>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a:lnSpc>
                <a:spcPct val="150000"/>
              </a:lnSpc>
            </a:pPr>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CF3533A-FFF1-FE45-BCB3-DE9E365F787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FAF66E-D3E1-0C2D-05E2-5800C17A4783}"/>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23178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4A2C-E893-C832-D79B-155E13721849}"/>
              </a:ext>
            </a:extLst>
          </p:cNvPr>
          <p:cNvSpPr>
            <a:spLocks noGrp="1"/>
          </p:cNvSpPr>
          <p:nvPr>
            <p:ph type="title"/>
          </p:nvPr>
        </p:nvSpPr>
        <p:spPr>
          <a:xfrm>
            <a:off x="838200" y="365126"/>
            <a:ext cx="10515600" cy="1001338"/>
          </a:xfrm>
        </p:spPr>
        <p:txBody>
          <a:bodyPr>
            <a:normAutofit/>
          </a:bodyPr>
          <a:lstStyle/>
          <a:p>
            <a:pPr algn="ctr"/>
            <a:r>
              <a:rPr lang="en-IN" b="1" dirty="0">
                <a:latin typeface="Times New Roman" panose="02020603050405020304" pitchFamily="18" charset="0"/>
                <a:cs typeface="Times New Roman" panose="02020603050405020304" pitchFamily="18" charset="0"/>
              </a:rPr>
              <a:t>Results</a:t>
            </a:r>
            <a:endParaRPr lang="en-IN" sz="4000" b="1" dirty="0">
              <a:latin typeface="Times New Roman" panose="02020603050405020304" pitchFamily="18" charset="0"/>
              <a:cs typeface="Times New Roman" panose="02020603050405020304" pitchFamily="18" charset="0"/>
            </a:endParaRPr>
          </a:p>
        </p:txBody>
      </p:sp>
      <p:pic>
        <p:nvPicPr>
          <p:cNvPr id="15" name="Content Placeholder 14">
            <a:extLst>
              <a:ext uri="{FF2B5EF4-FFF2-40B4-BE49-F238E27FC236}">
                <a16:creationId xmlns:a16="http://schemas.microsoft.com/office/drawing/2014/main" id="{4037B6D6-05E5-7D40-C1B3-08E926E1579D}"/>
              </a:ext>
            </a:extLst>
          </p:cNvPr>
          <p:cNvPicPr>
            <a:picLocks noGrp="1" noChangeAspect="1"/>
          </p:cNvPicPr>
          <p:nvPr>
            <p:ph idx="1"/>
          </p:nvPr>
        </p:nvPicPr>
        <p:blipFill>
          <a:blip r:embed="rId2"/>
          <a:stretch>
            <a:fillRect/>
          </a:stretch>
        </p:blipFill>
        <p:spPr>
          <a:xfrm>
            <a:off x="838200" y="1366464"/>
            <a:ext cx="4995019" cy="4150758"/>
          </a:xfrm>
        </p:spPr>
      </p:pic>
      <p:sp>
        <p:nvSpPr>
          <p:cNvPr id="4" name="Footer Placeholder 3">
            <a:extLst>
              <a:ext uri="{FF2B5EF4-FFF2-40B4-BE49-F238E27FC236}">
                <a16:creationId xmlns:a16="http://schemas.microsoft.com/office/drawing/2014/main" id="{75ED5536-3FEB-99BE-CF89-DCDACC2AA2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74782B3-15BA-A04F-A9BE-F8E00AAD4112}"/>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17" name="Picture 16">
            <a:extLst>
              <a:ext uri="{FF2B5EF4-FFF2-40B4-BE49-F238E27FC236}">
                <a16:creationId xmlns:a16="http://schemas.microsoft.com/office/drawing/2014/main" id="{6E9244F2-5063-E9D3-9BD5-DCB30D7A9476}"/>
              </a:ext>
            </a:extLst>
          </p:cNvPr>
          <p:cNvPicPr>
            <a:picLocks noChangeAspect="1"/>
          </p:cNvPicPr>
          <p:nvPr/>
        </p:nvPicPr>
        <p:blipFill>
          <a:blip r:embed="rId3"/>
          <a:stretch>
            <a:fillRect/>
          </a:stretch>
        </p:blipFill>
        <p:spPr>
          <a:xfrm>
            <a:off x="5833218" y="1510300"/>
            <a:ext cx="4718341" cy="3750069"/>
          </a:xfrm>
          <a:prstGeom prst="rect">
            <a:avLst/>
          </a:prstGeom>
        </p:spPr>
      </p:pic>
      <p:sp>
        <p:nvSpPr>
          <p:cNvPr id="18" name="TextBox 17">
            <a:extLst>
              <a:ext uri="{FF2B5EF4-FFF2-40B4-BE49-F238E27FC236}">
                <a16:creationId xmlns:a16="http://schemas.microsoft.com/office/drawing/2014/main" id="{4B69D627-0135-48BB-6B64-4A6F54FB0518}"/>
              </a:ext>
            </a:extLst>
          </p:cNvPr>
          <p:cNvSpPr txBox="1"/>
          <p:nvPr/>
        </p:nvSpPr>
        <p:spPr>
          <a:xfrm>
            <a:off x="2402506" y="5441950"/>
            <a:ext cx="1636093"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MobileNetV2</a:t>
            </a:r>
          </a:p>
        </p:txBody>
      </p:sp>
      <p:sp>
        <p:nvSpPr>
          <p:cNvPr id="22" name="TextBox 21">
            <a:extLst>
              <a:ext uri="{FF2B5EF4-FFF2-40B4-BE49-F238E27FC236}">
                <a16:creationId xmlns:a16="http://schemas.microsoft.com/office/drawing/2014/main" id="{123AABDC-E0CC-3645-FD28-75A71CF8C285}"/>
              </a:ext>
            </a:extLst>
          </p:cNvPr>
          <p:cNvSpPr txBox="1"/>
          <p:nvPr/>
        </p:nvSpPr>
        <p:spPr>
          <a:xfrm>
            <a:off x="7221876" y="5441950"/>
            <a:ext cx="2035140"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ResNet50</a:t>
            </a:r>
          </a:p>
        </p:txBody>
      </p:sp>
    </p:spTree>
    <p:extLst>
      <p:ext uri="{BB962C8B-B14F-4D97-AF65-F5344CB8AC3E}">
        <p14:creationId xmlns:p14="http://schemas.microsoft.com/office/powerpoint/2010/main" val="3993918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A9CD-B210-1C02-1835-36642E537FC4}"/>
              </a:ext>
            </a:extLst>
          </p:cNvPr>
          <p:cNvSpPr>
            <a:spLocks noGrp="1"/>
          </p:cNvSpPr>
          <p:nvPr>
            <p:ph type="title"/>
          </p:nvPr>
        </p:nvSpPr>
        <p:spPr>
          <a:xfrm>
            <a:off x="838200" y="365125"/>
            <a:ext cx="10515600" cy="45841"/>
          </a:xfrm>
        </p:spPr>
        <p:txBody>
          <a:bodyPr>
            <a:normAutofit fontScale="90000"/>
          </a:bodyPr>
          <a:lstStyle/>
          <a:p>
            <a:r>
              <a:rPr lang="en-IN" sz="1050" dirty="0"/>
              <a:t>.</a:t>
            </a:r>
          </a:p>
        </p:txBody>
      </p:sp>
      <p:pic>
        <p:nvPicPr>
          <p:cNvPr id="7" name="Content Placeholder 6">
            <a:extLst>
              <a:ext uri="{FF2B5EF4-FFF2-40B4-BE49-F238E27FC236}">
                <a16:creationId xmlns:a16="http://schemas.microsoft.com/office/drawing/2014/main" id="{67FF33BB-04B0-6949-ED84-4AF50169F0B4}"/>
              </a:ext>
            </a:extLst>
          </p:cNvPr>
          <p:cNvPicPr>
            <a:picLocks noGrp="1" noChangeAspect="1"/>
          </p:cNvPicPr>
          <p:nvPr>
            <p:ph idx="1"/>
          </p:nvPr>
        </p:nvPicPr>
        <p:blipFill>
          <a:blip r:embed="rId2"/>
          <a:stretch>
            <a:fillRect/>
          </a:stretch>
        </p:blipFill>
        <p:spPr>
          <a:xfrm>
            <a:off x="739739" y="410966"/>
            <a:ext cx="4900773" cy="4852382"/>
          </a:xfrm>
        </p:spPr>
      </p:pic>
      <p:sp>
        <p:nvSpPr>
          <p:cNvPr id="4" name="Footer Placeholder 3">
            <a:extLst>
              <a:ext uri="{FF2B5EF4-FFF2-40B4-BE49-F238E27FC236}">
                <a16:creationId xmlns:a16="http://schemas.microsoft.com/office/drawing/2014/main" id="{69905E85-6BDB-904B-F610-0C3D37CC31C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CE3AE9F-4FAA-B584-953E-D84E07417E64}"/>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9" name="Picture 8">
            <a:extLst>
              <a:ext uri="{FF2B5EF4-FFF2-40B4-BE49-F238E27FC236}">
                <a16:creationId xmlns:a16="http://schemas.microsoft.com/office/drawing/2014/main" id="{D948C4CC-8B0F-172E-8867-417F0FC958BA}"/>
              </a:ext>
            </a:extLst>
          </p:cNvPr>
          <p:cNvPicPr>
            <a:picLocks noChangeAspect="1"/>
          </p:cNvPicPr>
          <p:nvPr/>
        </p:nvPicPr>
        <p:blipFill>
          <a:blip r:embed="rId3"/>
          <a:stretch>
            <a:fillRect/>
          </a:stretch>
        </p:blipFill>
        <p:spPr>
          <a:xfrm>
            <a:off x="5599415" y="365125"/>
            <a:ext cx="5661061" cy="4715838"/>
          </a:xfrm>
          <a:prstGeom prst="rect">
            <a:avLst/>
          </a:prstGeom>
        </p:spPr>
      </p:pic>
      <p:sp>
        <p:nvSpPr>
          <p:cNvPr id="10" name="TextBox 9">
            <a:extLst>
              <a:ext uri="{FF2B5EF4-FFF2-40B4-BE49-F238E27FC236}">
                <a16:creationId xmlns:a16="http://schemas.microsoft.com/office/drawing/2014/main" id="{D917C551-9B70-48A9-B6CC-6D5198DBAAB0}"/>
              </a:ext>
            </a:extLst>
          </p:cNvPr>
          <p:cNvSpPr txBox="1"/>
          <p:nvPr/>
        </p:nvSpPr>
        <p:spPr>
          <a:xfrm>
            <a:off x="2167847" y="5260779"/>
            <a:ext cx="862001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MobileNetV2                                                                        ResNet50</a:t>
            </a:r>
          </a:p>
        </p:txBody>
      </p:sp>
    </p:spTree>
    <p:extLst>
      <p:ext uri="{BB962C8B-B14F-4D97-AF65-F5344CB8AC3E}">
        <p14:creationId xmlns:p14="http://schemas.microsoft.com/office/powerpoint/2010/main" val="12765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F369-201A-99C3-9E1B-AE78674F1EC9}"/>
              </a:ext>
            </a:extLst>
          </p:cNvPr>
          <p:cNvSpPr>
            <a:spLocks noGrp="1"/>
          </p:cNvSpPr>
          <p:nvPr>
            <p:ph type="title"/>
          </p:nvPr>
        </p:nvSpPr>
        <p:spPr>
          <a:xfrm>
            <a:off x="838200" y="365126"/>
            <a:ext cx="10515600" cy="785580"/>
          </a:xfrm>
        </p:spPr>
        <p:txBody>
          <a:bodyPr>
            <a:normAutofit/>
          </a:bodyPr>
          <a:lstStyle/>
          <a:p>
            <a:r>
              <a:rPr lang="en-IN" sz="3200" b="1" dirty="0">
                <a:latin typeface="Times New Roman" panose="02020603050405020304" pitchFamily="18" charset="0"/>
                <a:cs typeface="Times New Roman" panose="02020603050405020304" pitchFamily="18" charset="0"/>
              </a:rPr>
              <a:t>Diseases detected by MobileNetV2</a:t>
            </a:r>
          </a:p>
        </p:txBody>
      </p:sp>
      <p:pic>
        <p:nvPicPr>
          <p:cNvPr id="7" name="Content Placeholder 6">
            <a:extLst>
              <a:ext uri="{FF2B5EF4-FFF2-40B4-BE49-F238E27FC236}">
                <a16:creationId xmlns:a16="http://schemas.microsoft.com/office/drawing/2014/main" id="{69B4978D-8760-18D0-CA82-B796C762E71C}"/>
              </a:ext>
            </a:extLst>
          </p:cNvPr>
          <p:cNvPicPr>
            <a:picLocks noGrp="1" noChangeAspect="1"/>
          </p:cNvPicPr>
          <p:nvPr>
            <p:ph idx="1"/>
          </p:nvPr>
        </p:nvPicPr>
        <p:blipFill>
          <a:blip r:embed="rId2"/>
          <a:stretch>
            <a:fillRect/>
          </a:stretch>
        </p:blipFill>
        <p:spPr>
          <a:xfrm>
            <a:off x="457768" y="1749175"/>
            <a:ext cx="3580832" cy="3359649"/>
          </a:xfrm>
        </p:spPr>
      </p:pic>
      <p:sp>
        <p:nvSpPr>
          <p:cNvPr id="4" name="Footer Placeholder 3">
            <a:extLst>
              <a:ext uri="{FF2B5EF4-FFF2-40B4-BE49-F238E27FC236}">
                <a16:creationId xmlns:a16="http://schemas.microsoft.com/office/drawing/2014/main" id="{ED6BCDBC-59C6-56E4-60FD-D487E52B34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15CD6B-8C3D-D7E0-47B8-FBE021097608}"/>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9" name="Picture 8">
            <a:extLst>
              <a:ext uri="{FF2B5EF4-FFF2-40B4-BE49-F238E27FC236}">
                <a16:creationId xmlns:a16="http://schemas.microsoft.com/office/drawing/2014/main" id="{E224A10B-3B79-F55E-0469-5BF4EFBB7056}"/>
              </a:ext>
            </a:extLst>
          </p:cNvPr>
          <p:cNvPicPr>
            <a:picLocks noChangeAspect="1"/>
          </p:cNvPicPr>
          <p:nvPr/>
        </p:nvPicPr>
        <p:blipFill>
          <a:blip r:embed="rId3"/>
          <a:stretch>
            <a:fillRect/>
          </a:stretch>
        </p:blipFill>
        <p:spPr>
          <a:xfrm>
            <a:off x="4212404" y="1841641"/>
            <a:ext cx="3482940" cy="3174715"/>
          </a:xfrm>
          <a:prstGeom prst="rect">
            <a:avLst/>
          </a:prstGeom>
        </p:spPr>
      </p:pic>
      <p:pic>
        <p:nvPicPr>
          <p:cNvPr id="11" name="Picture 10">
            <a:extLst>
              <a:ext uri="{FF2B5EF4-FFF2-40B4-BE49-F238E27FC236}">
                <a16:creationId xmlns:a16="http://schemas.microsoft.com/office/drawing/2014/main" id="{A26A79B2-17D9-0E40-B542-72A132A6AFBC}"/>
              </a:ext>
            </a:extLst>
          </p:cNvPr>
          <p:cNvPicPr>
            <a:picLocks noChangeAspect="1"/>
          </p:cNvPicPr>
          <p:nvPr/>
        </p:nvPicPr>
        <p:blipFill>
          <a:blip r:embed="rId4"/>
          <a:stretch>
            <a:fillRect/>
          </a:stretch>
        </p:blipFill>
        <p:spPr>
          <a:xfrm>
            <a:off x="7943068" y="1841641"/>
            <a:ext cx="3791164" cy="3174715"/>
          </a:xfrm>
          <a:prstGeom prst="rect">
            <a:avLst/>
          </a:prstGeom>
        </p:spPr>
      </p:pic>
    </p:spTree>
    <p:extLst>
      <p:ext uri="{BB962C8B-B14F-4D97-AF65-F5344CB8AC3E}">
        <p14:creationId xmlns:p14="http://schemas.microsoft.com/office/powerpoint/2010/main" val="4106705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F57F-BE2A-DA03-B7C0-4AA92C6C1709}"/>
              </a:ext>
            </a:extLst>
          </p:cNvPr>
          <p:cNvSpPr>
            <a:spLocks noGrp="1"/>
          </p:cNvSpPr>
          <p:nvPr>
            <p:ph type="title"/>
          </p:nvPr>
        </p:nvSpPr>
        <p:spPr>
          <a:xfrm>
            <a:off x="838200" y="365125"/>
            <a:ext cx="10515600" cy="559549"/>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Diseases Detected by ResNet50</a:t>
            </a:r>
          </a:p>
        </p:txBody>
      </p:sp>
      <p:pic>
        <p:nvPicPr>
          <p:cNvPr id="11" name="Content Placeholder 10">
            <a:extLst>
              <a:ext uri="{FF2B5EF4-FFF2-40B4-BE49-F238E27FC236}">
                <a16:creationId xmlns:a16="http://schemas.microsoft.com/office/drawing/2014/main" id="{9E04C1CF-8F21-97D7-3A0F-89AC34709910}"/>
              </a:ext>
            </a:extLst>
          </p:cNvPr>
          <p:cNvPicPr>
            <a:picLocks noGrp="1" noChangeAspect="1"/>
          </p:cNvPicPr>
          <p:nvPr>
            <p:ph idx="1"/>
          </p:nvPr>
        </p:nvPicPr>
        <p:blipFill>
          <a:blip r:embed="rId2"/>
          <a:stretch>
            <a:fillRect/>
          </a:stretch>
        </p:blipFill>
        <p:spPr>
          <a:xfrm>
            <a:off x="241469" y="1486087"/>
            <a:ext cx="3797131" cy="3414686"/>
          </a:xfrm>
        </p:spPr>
      </p:pic>
      <p:sp>
        <p:nvSpPr>
          <p:cNvPr id="4" name="Footer Placeholder 3">
            <a:extLst>
              <a:ext uri="{FF2B5EF4-FFF2-40B4-BE49-F238E27FC236}">
                <a16:creationId xmlns:a16="http://schemas.microsoft.com/office/drawing/2014/main" id="{83DD2236-7CB1-C486-A7E4-10833BC40A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C7B552E-0432-8610-5D21-427404FA10B8}"/>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13" name="Picture 12">
            <a:extLst>
              <a:ext uri="{FF2B5EF4-FFF2-40B4-BE49-F238E27FC236}">
                <a16:creationId xmlns:a16="http://schemas.microsoft.com/office/drawing/2014/main" id="{41FDEFEE-4830-2405-43D6-48D21B33BB2E}"/>
              </a:ext>
            </a:extLst>
          </p:cNvPr>
          <p:cNvPicPr>
            <a:picLocks noChangeAspect="1"/>
          </p:cNvPicPr>
          <p:nvPr/>
        </p:nvPicPr>
        <p:blipFill>
          <a:blip r:embed="rId3"/>
          <a:stretch>
            <a:fillRect/>
          </a:stretch>
        </p:blipFill>
        <p:spPr>
          <a:xfrm>
            <a:off x="4228672" y="1486086"/>
            <a:ext cx="3924728" cy="3414685"/>
          </a:xfrm>
          <a:prstGeom prst="rect">
            <a:avLst/>
          </a:prstGeom>
        </p:spPr>
      </p:pic>
      <p:pic>
        <p:nvPicPr>
          <p:cNvPr id="15" name="Picture 14">
            <a:extLst>
              <a:ext uri="{FF2B5EF4-FFF2-40B4-BE49-F238E27FC236}">
                <a16:creationId xmlns:a16="http://schemas.microsoft.com/office/drawing/2014/main" id="{369A643E-7137-4BB1-8E50-0BBE87DE8AE4}"/>
              </a:ext>
            </a:extLst>
          </p:cNvPr>
          <p:cNvPicPr>
            <a:picLocks noChangeAspect="1"/>
          </p:cNvPicPr>
          <p:nvPr/>
        </p:nvPicPr>
        <p:blipFill>
          <a:blip r:embed="rId4"/>
          <a:stretch>
            <a:fillRect/>
          </a:stretch>
        </p:blipFill>
        <p:spPr>
          <a:xfrm>
            <a:off x="8153400" y="1486087"/>
            <a:ext cx="3653348" cy="3414686"/>
          </a:xfrm>
          <a:prstGeom prst="rect">
            <a:avLst/>
          </a:prstGeom>
        </p:spPr>
      </p:pic>
    </p:spTree>
    <p:extLst>
      <p:ext uri="{BB962C8B-B14F-4D97-AF65-F5344CB8AC3E}">
        <p14:creationId xmlns:p14="http://schemas.microsoft.com/office/powerpoint/2010/main" val="235742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CE68-EA18-EB75-22E2-D53DDB1AE5AD}"/>
              </a:ext>
            </a:extLst>
          </p:cNvPr>
          <p:cNvSpPr>
            <a:spLocks noGrp="1"/>
          </p:cNvSpPr>
          <p:nvPr>
            <p:ph type="title"/>
          </p:nvPr>
        </p:nvSpPr>
        <p:spPr>
          <a:xfrm>
            <a:off x="838200" y="365126"/>
            <a:ext cx="10515600" cy="220502"/>
          </a:xfrm>
        </p:spPr>
        <p:txBody>
          <a:bodyPr>
            <a:normAutofit/>
          </a:bodyPr>
          <a:lstStyle/>
          <a:p>
            <a:r>
              <a:rPr lang="en-IN" sz="800" dirty="0"/>
              <a:t>.</a:t>
            </a:r>
          </a:p>
        </p:txBody>
      </p:sp>
      <p:pic>
        <p:nvPicPr>
          <p:cNvPr id="7" name="Content Placeholder 6">
            <a:extLst>
              <a:ext uri="{FF2B5EF4-FFF2-40B4-BE49-F238E27FC236}">
                <a16:creationId xmlns:a16="http://schemas.microsoft.com/office/drawing/2014/main" id="{A178BDD8-4D4E-5998-3655-18851CAC01F8}"/>
              </a:ext>
            </a:extLst>
          </p:cNvPr>
          <p:cNvPicPr>
            <a:picLocks noGrp="1" noChangeAspect="1"/>
          </p:cNvPicPr>
          <p:nvPr>
            <p:ph idx="1"/>
          </p:nvPr>
        </p:nvPicPr>
        <p:blipFill>
          <a:blip r:embed="rId2"/>
          <a:stretch>
            <a:fillRect/>
          </a:stretch>
        </p:blipFill>
        <p:spPr>
          <a:xfrm>
            <a:off x="459833" y="1648611"/>
            <a:ext cx="3505991" cy="2902842"/>
          </a:xfrm>
        </p:spPr>
      </p:pic>
      <p:sp>
        <p:nvSpPr>
          <p:cNvPr id="4" name="Footer Placeholder 3">
            <a:extLst>
              <a:ext uri="{FF2B5EF4-FFF2-40B4-BE49-F238E27FC236}">
                <a16:creationId xmlns:a16="http://schemas.microsoft.com/office/drawing/2014/main" id="{3C543AB7-09EC-94D5-AB6A-D81E95C9EA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372C86-5337-C360-1174-AFB4C0777907}"/>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9" name="Picture 8">
            <a:extLst>
              <a:ext uri="{FF2B5EF4-FFF2-40B4-BE49-F238E27FC236}">
                <a16:creationId xmlns:a16="http://schemas.microsoft.com/office/drawing/2014/main" id="{C54EA0D6-236E-634E-32C8-CA7D83DF55D2}"/>
              </a:ext>
            </a:extLst>
          </p:cNvPr>
          <p:cNvPicPr>
            <a:picLocks noChangeAspect="1"/>
          </p:cNvPicPr>
          <p:nvPr/>
        </p:nvPicPr>
        <p:blipFill>
          <a:blip r:embed="rId3"/>
          <a:stretch>
            <a:fillRect/>
          </a:stretch>
        </p:blipFill>
        <p:spPr>
          <a:xfrm>
            <a:off x="4184083" y="1205538"/>
            <a:ext cx="3371771" cy="3788987"/>
          </a:xfrm>
          <a:prstGeom prst="rect">
            <a:avLst/>
          </a:prstGeom>
        </p:spPr>
      </p:pic>
      <p:pic>
        <p:nvPicPr>
          <p:cNvPr id="11" name="Picture 10">
            <a:extLst>
              <a:ext uri="{FF2B5EF4-FFF2-40B4-BE49-F238E27FC236}">
                <a16:creationId xmlns:a16="http://schemas.microsoft.com/office/drawing/2014/main" id="{06870BF8-CCA7-97A4-6A5B-6F1449877C13}"/>
              </a:ext>
            </a:extLst>
          </p:cNvPr>
          <p:cNvPicPr>
            <a:picLocks noChangeAspect="1"/>
          </p:cNvPicPr>
          <p:nvPr/>
        </p:nvPicPr>
        <p:blipFill>
          <a:blip r:embed="rId4"/>
          <a:stretch>
            <a:fillRect/>
          </a:stretch>
        </p:blipFill>
        <p:spPr>
          <a:xfrm>
            <a:off x="7910180" y="1410375"/>
            <a:ext cx="3821987" cy="3379312"/>
          </a:xfrm>
          <a:prstGeom prst="rect">
            <a:avLst/>
          </a:prstGeom>
        </p:spPr>
      </p:pic>
    </p:spTree>
    <p:extLst>
      <p:ext uri="{BB962C8B-B14F-4D97-AF65-F5344CB8AC3E}">
        <p14:creationId xmlns:p14="http://schemas.microsoft.com/office/powerpoint/2010/main" val="69624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B1E2-9B8C-3F4D-7197-52FECB8C31D7}"/>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FB0C2696-632D-70C0-862A-6D89B69681AD}"/>
              </a:ext>
            </a:extLst>
          </p:cNvPr>
          <p:cNvSpPr>
            <a:spLocks noGrp="1"/>
          </p:cNvSpPr>
          <p:nvPr>
            <p:ph idx="1"/>
          </p:nvPr>
        </p:nvSpPr>
        <p:spPr>
          <a:xfrm>
            <a:off x="869022" y="1825625"/>
            <a:ext cx="10515600" cy="4351338"/>
          </a:xfrm>
        </p:spPr>
        <p:txBody>
          <a:bodyPr>
            <a:normAutofit fontScale="92500"/>
          </a:bodyPr>
          <a:lstStyle/>
          <a:p>
            <a:pPr marL="36900" indent="0">
              <a:lnSpc>
                <a:spcPct val="150000"/>
              </a:lnSpc>
              <a:buNone/>
            </a:pPr>
            <a:r>
              <a:rPr lang="en-US" sz="2400" dirty="0">
                <a:latin typeface="Times New Roman" panose="02020603050405020304" pitchFamily="18" charset="0"/>
                <a:cs typeface="Times New Roman" panose="02020603050405020304" pitchFamily="18" charset="0"/>
              </a:rPr>
              <a:t>Paddy leaf disease detection using deep learning trains neural networks on leaf images for accurate disease identification, enabling early detection and reducing crop losses. The ORB efficiently extracts key features, integrated with advanced DL models (ResNet50, and MobileNetV2) to enhance accuracy. Thermal imaging detects changes before symptoms appear, supporting proactive management. Grad-CAM visualization ensures interpretability, fostering trust in automated solutions. This approach advances AI-driven plant health monitoring, contributing to sustainable agriculture and improved crop management through efficient early disease detection.</a:t>
            </a:r>
            <a:endParaRPr lang="en-IN" sz="2400" dirty="0">
              <a:latin typeface="Times New Roman" panose="02020603050405020304" pitchFamily="18" charset="0"/>
              <a:cs typeface="Times New Roman" panose="02020603050405020304" pitchFamily="18" charset="0"/>
            </a:endParaRPr>
          </a:p>
          <a:p>
            <a:pPr>
              <a:lnSpc>
                <a:spcPct val="150000"/>
              </a:lnSpc>
            </a:pP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4B282B4-8DCA-993B-8B87-46036A008A2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AFBB0B5-660B-6439-5452-2BCD73079368}"/>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59156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093B-16FC-38CF-6968-639FF6F99E02}"/>
              </a:ext>
            </a:extLst>
          </p:cNvPr>
          <p:cNvSpPr>
            <a:spLocks noGrp="1"/>
          </p:cNvSpPr>
          <p:nvPr>
            <p:ph type="title"/>
          </p:nvPr>
        </p:nvSpPr>
        <p:spPr>
          <a:xfrm>
            <a:off x="839788" y="365126"/>
            <a:ext cx="10515600" cy="823912"/>
          </a:xfrm>
        </p:spPr>
        <p:txBody>
          <a:bodyPr/>
          <a:lstStyle/>
          <a:p>
            <a:pPr algn="ctr"/>
            <a:r>
              <a:rPr lang="en-IN" b="1" dirty="0">
                <a:latin typeface="Times New Roman" panose="02020603050405020304" pitchFamily="18" charset="0"/>
                <a:cs typeface="Times New Roman" panose="02020603050405020304" pitchFamily="18" charset="0"/>
              </a:rPr>
              <a:t>Performance Metrics</a:t>
            </a:r>
          </a:p>
        </p:txBody>
      </p:sp>
      <p:sp>
        <p:nvSpPr>
          <p:cNvPr id="3" name="Text Placeholder 2">
            <a:extLst>
              <a:ext uri="{FF2B5EF4-FFF2-40B4-BE49-F238E27FC236}">
                <a16:creationId xmlns:a16="http://schemas.microsoft.com/office/drawing/2014/main" id="{957ADA26-FEBA-59DA-C1FF-10BE0EFFEB37}"/>
              </a:ext>
            </a:extLst>
          </p:cNvPr>
          <p:cNvSpPr>
            <a:spLocks noGrp="1"/>
          </p:cNvSpPr>
          <p:nvPr>
            <p:ph type="body" idx="1"/>
          </p:nvPr>
        </p:nvSpPr>
        <p:spPr>
          <a:xfrm>
            <a:off x="839788" y="1099335"/>
            <a:ext cx="5157787" cy="1171254"/>
          </a:xfrm>
        </p:spPr>
        <p:txBody>
          <a:bodyPr/>
          <a:lstStyle/>
          <a:p>
            <a:pPr algn="ctr"/>
            <a:r>
              <a:rPr lang="en-IN" dirty="0">
                <a:latin typeface="Times New Roman" panose="02020603050405020304" pitchFamily="18" charset="0"/>
                <a:cs typeface="Times New Roman" panose="02020603050405020304" pitchFamily="18" charset="0"/>
              </a:rPr>
              <a:t>MobileNetV2</a:t>
            </a:r>
          </a:p>
        </p:txBody>
      </p:sp>
      <p:sp>
        <p:nvSpPr>
          <p:cNvPr id="4" name="Content Placeholder 3">
            <a:extLst>
              <a:ext uri="{FF2B5EF4-FFF2-40B4-BE49-F238E27FC236}">
                <a16:creationId xmlns:a16="http://schemas.microsoft.com/office/drawing/2014/main" id="{33126821-3884-EE85-39F2-18A6FF7C6F61}"/>
              </a:ext>
            </a:extLst>
          </p:cNvPr>
          <p:cNvSpPr>
            <a:spLocks noGrp="1"/>
          </p:cNvSpPr>
          <p:nvPr>
            <p:ph sz="half" idx="2"/>
          </p:nvPr>
        </p:nvSpPr>
        <p:spPr>
          <a:xfrm>
            <a:off x="839788" y="1847850"/>
            <a:ext cx="5157787" cy="4341813"/>
          </a:xfrm>
        </p:spPr>
        <p:txBody>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Accuracy  – 97.58</a:t>
            </a:r>
          </a:p>
          <a:p>
            <a:r>
              <a:rPr lang="en-IN" dirty="0">
                <a:latin typeface="Times New Roman" panose="02020603050405020304" pitchFamily="18" charset="0"/>
                <a:cs typeface="Times New Roman" panose="02020603050405020304" pitchFamily="18" charset="0"/>
              </a:rPr>
              <a:t>Precision  – 0.97</a:t>
            </a:r>
          </a:p>
          <a:p>
            <a:r>
              <a:rPr lang="en-IN" dirty="0">
                <a:latin typeface="Times New Roman" panose="02020603050405020304" pitchFamily="18" charset="0"/>
                <a:cs typeface="Times New Roman" panose="02020603050405020304" pitchFamily="18" charset="0"/>
              </a:rPr>
              <a:t>Recall       – 0.97</a:t>
            </a:r>
          </a:p>
          <a:p>
            <a:r>
              <a:rPr lang="en-IN" dirty="0">
                <a:latin typeface="Times New Roman" panose="02020603050405020304" pitchFamily="18" charset="0"/>
                <a:cs typeface="Times New Roman" panose="02020603050405020304" pitchFamily="18" charset="0"/>
              </a:rPr>
              <a:t>F1-Score  – 0.97</a:t>
            </a:r>
          </a:p>
          <a:p>
            <a:endParaRPr lang="en-IN" dirty="0"/>
          </a:p>
        </p:txBody>
      </p:sp>
      <p:sp>
        <p:nvSpPr>
          <p:cNvPr id="5" name="Text Placeholder 4">
            <a:extLst>
              <a:ext uri="{FF2B5EF4-FFF2-40B4-BE49-F238E27FC236}">
                <a16:creationId xmlns:a16="http://schemas.microsoft.com/office/drawing/2014/main" id="{1EC02EAB-F96A-AB08-0B39-7CD1484F0FFB}"/>
              </a:ext>
            </a:extLst>
          </p:cNvPr>
          <p:cNvSpPr>
            <a:spLocks noGrp="1"/>
          </p:cNvSpPr>
          <p:nvPr>
            <p:ph type="body" sz="quarter" idx="3"/>
          </p:nvPr>
        </p:nvSpPr>
        <p:spPr>
          <a:xfrm>
            <a:off x="6346825" y="1680369"/>
            <a:ext cx="5183188" cy="581828"/>
          </a:xfrm>
        </p:spPr>
        <p:txBody>
          <a:bodyPr/>
          <a:lstStyle/>
          <a:p>
            <a:pPr algn="ctr"/>
            <a:r>
              <a:rPr lang="en-IN" dirty="0">
                <a:latin typeface="Times New Roman" panose="02020603050405020304" pitchFamily="18" charset="0"/>
                <a:cs typeface="Times New Roman" panose="02020603050405020304" pitchFamily="18" charset="0"/>
              </a:rPr>
              <a:t>ResNet50</a:t>
            </a:r>
          </a:p>
        </p:txBody>
      </p:sp>
      <p:sp>
        <p:nvSpPr>
          <p:cNvPr id="6" name="Content Placeholder 5">
            <a:extLst>
              <a:ext uri="{FF2B5EF4-FFF2-40B4-BE49-F238E27FC236}">
                <a16:creationId xmlns:a16="http://schemas.microsoft.com/office/drawing/2014/main" id="{73AB6F36-BCD2-42A7-5B19-AC5083DDCDCF}"/>
              </a:ext>
            </a:extLst>
          </p:cNvPr>
          <p:cNvSpPr>
            <a:spLocks noGrp="1"/>
          </p:cNvSpPr>
          <p:nvPr>
            <p:ph sz="quarter" idx="4"/>
          </p:nvPr>
        </p:nvSpPr>
        <p:spPr>
          <a:xfrm>
            <a:off x="6172200" y="1847056"/>
            <a:ext cx="5183188" cy="4342607"/>
          </a:xfrm>
        </p:spPr>
        <p:txBody>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Accuracy   – 67.97</a:t>
            </a:r>
          </a:p>
          <a:p>
            <a:r>
              <a:rPr lang="en-IN" dirty="0">
                <a:latin typeface="Times New Roman" panose="02020603050405020304" pitchFamily="18" charset="0"/>
                <a:cs typeface="Times New Roman" panose="02020603050405020304" pitchFamily="18" charset="0"/>
              </a:rPr>
              <a:t>Precision   – 0.70</a:t>
            </a:r>
          </a:p>
          <a:p>
            <a:r>
              <a:rPr lang="en-IN" dirty="0">
                <a:latin typeface="Times New Roman" panose="02020603050405020304" pitchFamily="18" charset="0"/>
                <a:cs typeface="Times New Roman" panose="02020603050405020304" pitchFamily="18" charset="0"/>
              </a:rPr>
              <a:t>Recall        – 0.68</a:t>
            </a:r>
          </a:p>
          <a:p>
            <a:r>
              <a:rPr lang="en-IN" dirty="0">
                <a:latin typeface="Times New Roman" panose="02020603050405020304" pitchFamily="18" charset="0"/>
                <a:cs typeface="Times New Roman" panose="02020603050405020304" pitchFamily="18" charset="0"/>
              </a:rPr>
              <a:t>F1-Score    – 0.68</a:t>
            </a:r>
          </a:p>
          <a:p>
            <a:endParaRPr lang="en-IN" dirty="0"/>
          </a:p>
        </p:txBody>
      </p:sp>
      <p:sp>
        <p:nvSpPr>
          <p:cNvPr id="7" name="Footer Placeholder 6">
            <a:extLst>
              <a:ext uri="{FF2B5EF4-FFF2-40B4-BE49-F238E27FC236}">
                <a16:creationId xmlns:a16="http://schemas.microsoft.com/office/drawing/2014/main" id="{8C404533-3C5A-ACC0-FBB3-618E8A49C866}"/>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B8F822C9-F3B3-2AEF-3EAD-0D5C10843B37}"/>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328304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22C4-CC7D-C443-0F5D-D23BD69764A4}"/>
              </a:ext>
            </a:extLst>
          </p:cNvPr>
          <p:cNvSpPr>
            <a:spLocks noGrp="1"/>
          </p:cNvSpPr>
          <p:nvPr>
            <p:ph type="title"/>
          </p:nvPr>
        </p:nvSpPr>
        <p:spPr>
          <a:xfrm>
            <a:off x="838200" y="365126"/>
            <a:ext cx="10515600" cy="847226"/>
          </a:xfrm>
        </p:spPr>
        <p:txBody>
          <a:bodyPr/>
          <a:lstStyle/>
          <a:p>
            <a:r>
              <a:rPr lang="en-IN" dirty="0">
                <a:latin typeface="Times New Roman" panose="02020603050405020304" pitchFamily="18" charset="0"/>
                <a:cs typeface="Times New Roman" panose="02020603050405020304" pitchFamily="18" charset="0"/>
              </a:rPr>
              <a:t>Why did this happen ?</a:t>
            </a:r>
          </a:p>
        </p:txBody>
      </p:sp>
      <p:sp>
        <p:nvSpPr>
          <p:cNvPr id="4" name="Footer Placeholder 3">
            <a:extLst>
              <a:ext uri="{FF2B5EF4-FFF2-40B4-BE49-F238E27FC236}">
                <a16:creationId xmlns:a16="http://schemas.microsoft.com/office/drawing/2014/main" id="{EE53FC77-3827-4DC3-84CF-2D4E6F97A9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B6A8B32-4F03-7BF5-318F-8E91CCC54F75}"/>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Rectangle 1">
            <a:extLst>
              <a:ext uri="{FF2B5EF4-FFF2-40B4-BE49-F238E27FC236}">
                <a16:creationId xmlns:a16="http://schemas.microsoft.com/office/drawing/2014/main" id="{E2484F7C-E733-42B3-1AFE-717016DFB958}"/>
              </a:ext>
            </a:extLst>
          </p:cNvPr>
          <p:cNvSpPr>
            <a:spLocks noGrp="1" noChangeArrowheads="1"/>
          </p:cNvSpPr>
          <p:nvPr>
            <p:ph idx="1"/>
          </p:nvPr>
        </p:nvSpPr>
        <p:spPr bwMode="auto">
          <a:xfrm>
            <a:off x="838199" y="1582140"/>
            <a:ext cx="10340083" cy="48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MobileNetV2 is a lightweight model</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is designed to be fast and efficient.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may have learned only the most common or easiest patterns.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is why it correctly predicted only 4 diseases and ignored the rest. </a:t>
            </a: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ResNet50 is a deeper and more powerful model</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has more layers and can learn complex patterns.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Even though its accuracy is lower, it can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recognise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 diseases.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means it tried to classify every disease, even if it made some mistakes.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387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8137-1CEF-C6ED-07B7-D8C9E50F750E}"/>
              </a:ext>
            </a:extLst>
          </p:cNvPr>
          <p:cNvSpPr>
            <a:spLocks noGrp="1"/>
          </p:cNvSpPr>
          <p:nvPr>
            <p:ph type="title"/>
          </p:nvPr>
        </p:nvSpPr>
        <p:spPr>
          <a:xfrm>
            <a:off x="913795" y="355600"/>
            <a:ext cx="10353762" cy="944880"/>
          </a:xfrm>
        </p:spPr>
        <p:txBody>
          <a:bodyPr/>
          <a:lstStyle/>
          <a:p>
            <a:pPr algn="ctr"/>
            <a:r>
              <a:rPr lang="en-IN" b="1" dirty="0">
                <a:latin typeface="Times New Roman" panose="02020603050405020304" pitchFamily="18" charset="0"/>
                <a:cs typeface="Times New Roman" panose="02020603050405020304" pitchFamily="18" charset="0"/>
              </a:rPr>
              <a:t>Key Takeaways</a:t>
            </a:r>
          </a:p>
        </p:txBody>
      </p:sp>
      <p:sp>
        <p:nvSpPr>
          <p:cNvPr id="3" name="Content Placeholder 2">
            <a:extLst>
              <a:ext uri="{FF2B5EF4-FFF2-40B4-BE49-F238E27FC236}">
                <a16:creationId xmlns:a16="http://schemas.microsoft.com/office/drawing/2014/main" id="{0BF5EDCB-DA8D-8AEC-CE28-72F488ED8297}"/>
              </a:ext>
            </a:extLst>
          </p:cNvPr>
          <p:cNvSpPr>
            <a:spLocks noGrp="1"/>
          </p:cNvSpPr>
          <p:nvPr>
            <p:ph idx="1"/>
          </p:nvPr>
        </p:nvSpPr>
        <p:spPr>
          <a:xfrm>
            <a:off x="913795" y="1300480"/>
            <a:ext cx="10353762" cy="5408664"/>
          </a:xfrm>
        </p:spPr>
        <p:txBody>
          <a:bodyPr>
            <a:normAutofit fontScale="85000" lnSpcReduction="20000"/>
          </a:bodyPr>
          <a:lstStyle/>
          <a:p>
            <a:pPr>
              <a:lnSpc>
                <a:spcPct val="150000"/>
              </a:lnSpc>
            </a:pPr>
            <a:r>
              <a:rPr lang="en-US" dirty="0">
                <a:latin typeface="Times New Roman" panose="02020603050405020304" pitchFamily="18" charset="0"/>
                <a:cs typeface="Times New Roman" panose="02020603050405020304" pitchFamily="18" charset="0"/>
              </a:rPr>
              <a:t>Early Disease Detection – </a:t>
            </a:r>
            <a:r>
              <a:rPr lang="en-US" sz="2000" dirty="0">
                <a:latin typeface="Times New Roman" panose="02020603050405020304" pitchFamily="18" charset="0"/>
                <a:cs typeface="Times New Roman" panose="02020603050405020304" pitchFamily="18" charset="0"/>
              </a:rPr>
              <a:t>Utilizes thermal imaging and deep learning to detect plant diseases before visible symptoms appear, enabling timely intervention.</a:t>
            </a:r>
          </a:p>
          <a:p>
            <a:pPr>
              <a:lnSpc>
                <a:spcPct val="150000"/>
              </a:lnSpc>
            </a:pPr>
            <a:r>
              <a:rPr lang="en-US" dirty="0">
                <a:latin typeface="Times New Roman" panose="02020603050405020304" pitchFamily="18" charset="0"/>
                <a:cs typeface="Times New Roman" panose="02020603050405020304" pitchFamily="18" charset="0"/>
              </a:rPr>
              <a:t>Advanced Feature Extraction – </a:t>
            </a:r>
            <a:r>
              <a:rPr lang="en-US" sz="2000" dirty="0">
                <a:latin typeface="Times New Roman" panose="02020603050405020304" pitchFamily="18" charset="0"/>
                <a:cs typeface="Times New Roman" panose="02020603050405020304" pitchFamily="18" charset="0"/>
              </a:rPr>
              <a:t>Implements ORB </a:t>
            </a:r>
            <a:r>
              <a:rPr lang="en-US" sz="2000" dirty="0" err="1">
                <a:latin typeface="Times New Roman" panose="02020603050405020304" pitchFamily="18" charset="0"/>
                <a:cs typeface="Times New Roman" panose="02020603050405020304" pitchFamily="18" charset="0"/>
              </a:rPr>
              <a:t>keypoints</a:t>
            </a:r>
            <a:r>
              <a:rPr lang="en-US" sz="2000" dirty="0">
                <a:latin typeface="Times New Roman" panose="02020603050405020304" pitchFamily="18" charset="0"/>
                <a:cs typeface="Times New Roman" panose="02020603050405020304" pitchFamily="18" charset="0"/>
              </a:rPr>
              <a:t> and Grad-CAM for improved disease identification and better model interpretability</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Deep Learning Model Integration – </a:t>
            </a:r>
            <a:r>
              <a:rPr lang="en-US" sz="2000" dirty="0">
                <a:latin typeface="Times New Roman" panose="02020603050405020304" pitchFamily="18" charset="0"/>
                <a:cs typeface="Times New Roman" panose="02020603050405020304" pitchFamily="18" charset="0"/>
              </a:rPr>
              <a:t>Leverages CNN architectures like MobileNetv2, ResNet50,  and  enhance classification accuracy.</a:t>
            </a:r>
          </a:p>
          <a:p>
            <a:pPr>
              <a:lnSpc>
                <a:spcPct val="150000"/>
              </a:lnSpc>
            </a:pPr>
            <a:r>
              <a:rPr lang="en-US" dirty="0">
                <a:latin typeface="Times New Roman" panose="02020603050405020304" pitchFamily="18" charset="0"/>
                <a:cs typeface="Times New Roman" panose="02020603050405020304" pitchFamily="18" charset="0"/>
              </a:rPr>
              <a:t>Improved Accuracy &amp; Performance – </a:t>
            </a:r>
            <a:r>
              <a:rPr lang="en-US" sz="2000" dirty="0">
                <a:latin typeface="Times New Roman" panose="02020603050405020304" pitchFamily="18" charset="0"/>
                <a:cs typeface="Times New Roman" panose="02020603050405020304" pitchFamily="18" charset="0"/>
              </a:rPr>
              <a:t>Overcomes limitations of traditional methods (KNN, RFC, LDA, HGBC) by achieving higher precision and reliability.</a:t>
            </a:r>
          </a:p>
          <a:p>
            <a:pPr>
              <a:lnSpc>
                <a:spcPct val="150000"/>
              </a:lnSpc>
            </a:pPr>
            <a:r>
              <a:rPr lang="en-US" dirty="0">
                <a:latin typeface="Times New Roman" panose="02020603050405020304" pitchFamily="18" charset="0"/>
                <a:cs typeface="Times New Roman" panose="02020603050405020304" pitchFamily="18" charset="0"/>
              </a:rPr>
              <a:t>Boosts Detection Accuracy – </a:t>
            </a:r>
            <a:r>
              <a:rPr lang="en-US" sz="2000" dirty="0">
                <a:latin typeface="Times New Roman" panose="02020603050405020304" pitchFamily="18" charset="0"/>
                <a:cs typeface="Times New Roman" panose="02020603050405020304" pitchFamily="18" charset="0"/>
              </a:rPr>
              <a:t>By using deep learning models , the system identifies diseases </a:t>
            </a:r>
            <a:r>
              <a:rPr lang="en-US" sz="2000" b="1" dirty="0">
                <a:latin typeface="Times New Roman" panose="02020603050405020304" pitchFamily="18" charset="0"/>
                <a:cs typeface="Times New Roman" panose="02020603050405020304" pitchFamily="18" charset="0"/>
              </a:rPr>
              <a:t>more accurately and efficiently</a:t>
            </a:r>
            <a:r>
              <a:rPr lang="en-US" sz="2000" dirty="0">
                <a:latin typeface="Times New Roman" panose="02020603050405020304" pitchFamily="18" charset="0"/>
                <a:cs typeface="Times New Roman" panose="02020603050405020304" pitchFamily="18" charset="0"/>
              </a:rPr>
              <a:t> than traditional methods, helping farmers take action before crops are severely affected.</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C73FF0C-1C73-9D75-C4D1-B912085615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090E31B-5AC1-C61A-B803-23ADE844F8F0}"/>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937107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5403-6DE9-2A62-F772-BF4DA68E3587}"/>
              </a:ext>
            </a:extLst>
          </p:cNvPr>
          <p:cNvSpPr>
            <a:spLocks noGrp="1"/>
          </p:cNvSpPr>
          <p:nvPr>
            <p:ph type="title"/>
          </p:nvPr>
        </p:nvSpPr>
        <p:spPr>
          <a:xfrm>
            <a:off x="838200" y="136525"/>
            <a:ext cx="10515600" cy="860069"/>
          </a:xfrm>
        </p:spPr>
        <p:txBody>
          <a:bodyPr>
            <a:normAutofit/>
          </a:bodyPr>
          <a:lstStyle/>
          <a:p>
            <a:pPr algn="ctr"/>
            <a:r>
              <a:rPr lang="en-IN" b="1" dirty="0">
                <a:latin typeface="Times New Roman" panose="02020603050405020304" pitchFamily="18" charset="0"/>
                <a:cs typeface="Times New Roman" panose="02020603050405020304" pitchFamily="18" charset="0"/>
              </a:rPr>
              <a:t>Future Scope</a:t>
            </a:r>
          </a:p>
        </p:txBody>
      </p:sp>
      <p:sp>
        <p:nvSpPr>
          <p:cNvPr id="4" name="Footer Placeholder 3">
            <a:extLst>
              <a:ext uri="{FF2B5EF4-FFF2-40B4-BE49-F238E27FC236}">
                <a16:creationId xmlns:a16="http://schemas.microsoft.com/office/drawing/2014/main" id="{BF9FEE28-BA05-FBD4-528B-F0B8C68EB9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E79185-3207-F206-DF6E-16B4646A7968}"/>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6" name="Rectangle 1">
            <a:extLst>
              <a:ext uri="{FF2B5EF4-FFF2-40B4-BE49-F238E27FC236}">
                <a16:creationId xmlns:a16="http://schemas.microsoft.com/office/drawing/2014/main" id="{FA089F15-F74A-0563-E308-7A22B778E514}"/>
              </a:ext>
            </a:extLst>
          </p:cNvPr>
          <p:cNvSpPr>
            <a:spLocks noGrp="1" noChangeArrowheads="1"/>
          </p:cNvSpPr>
          <p:nvPr>
            <p:ph idx="1"/>
          </p:nvPr>
        </p:nvSpPr>
        <p:spPr bwMode="auto">
          <a:xfrm>
            <a:off x="766281" y="996594"/>
            <a:ext cx="10288712" cy="5166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000" b="1" dirty="0">
                <a:latin typeface="Times New Roman" panose="02020603050405020304" pitchFamily="18" charset="0"/>
                <a:cs typeface="Times New Roman" panose="02020603050405020304" pitchFamily="18" charset="0"/>
              </a:rPr>
              <a:t>Early and Precise Detection: </a:t>
            </a:r>
            <a:r>
              <a:rPr lang="en-US" sz="2000" dirty="0">
                <a:latin typeface="Times New Roman" panose="02020603050405020304" pitchFamily="18" charset="0"/>
                <a:cs typeface="Times New Roman" panose="02020603050405020304" pitchFamily="18" charset="0"/>
              </a:rPr>
              <a:t>Combines ORB key points, Grad-CAM, and deep learning for early disease detection, even before visible symptoms, reducing crop losses.</a:t>
            </a:r>
          </a:p>
          <a:p>
            <a:pPr>
              <a:lnSpc>
                <a:spcPct val="150000"/>
              </a:lnSpc>
            </a:pPr>
            <a:r>
              <a:rPr lang="en-US" sz="2000" b="1" dirty="0">
                <a:latin typeface="Times New Roman" panose="02020603050405020304" pitchFamily="18" charset="0"/>
                <a:cs typeface="Times New Roman" panose="02020603050405020304" pitchFamily="18" charset="0"/>
              </a:rPr>
              <a:t>Scalability: </a:t>
            </a:r>
            <a:r>
              <a:rPr lang="en-US" sz="2000" dirty="0">
                <a:latin typeface="Times New Roman" panose="02020603050405020304" pitchFamily="18" charset="0"/>
                <a:cs typeface="Times New Roman" panose="02020603050405020304" pitchFamily="18" charset="0"/>
              </a:rPr>
              <a:t>Can be scaled for large agricultural fields, eliminating manual inspections and saving time and costs.</a:t>
            </a:r>
          </a:p>
          <a:p>
            <a:pPr>
              <a:lnSpc>
                <a:spcPct val="150000"/>
              </a:lnSpc>
            </a:pPr>
            <a:r>
              <a:rPr lang="en-US" sz="2000" b="1" dirty="0">
                <a:latin typeface="Times New Roman" panose="02020603050405020304" pitchFamily="18" charset="0"/>
                <a:cs typeface="Times New Roman" panose="02020603050405020304" pitchFamily="18" charset="0"/>
              </a:rPr>
              <a:t>Real-Time Insights: </a:t>
            </a:r>
            <a:r>
              <a:rPr lang="en-US" sz="2000" dirty="0">
                <a:latin typeface="Times New Roman" panose="02020603050405020304" pitchFamily="18" charset="0"/>
                <a:cs typeface="Times New Roman" panose="02020603050405020304" pitchFamily="18" charset="0"/>
              </a:rPr>
              <a:t>Integration with IoT devices or mobile apps provides real-time disease alerts and actionable recommendations.</a:t>
            </a:r>
          </a:p>
          <a:p>
            <a:pPr>
              <a:lnSpc>
                <a:spcPct val="150000"/>
              </a:lnSpc>
            </a:pPr>
            <a:r>
              <a:rPr lang="en-US" sz="2000" b="1" dirty="0">
                <a:latin typeface="Times New Roman" panose="02020603050405020304" pitchFamily="18" charset="0"/>
                <a:cs typeface="Times New Roman" panose="02020603050405020304" pitchFamily="18" charset="0"/>
              </a:rPr>
              <a:t>Interpretable Results: </a:t>
            </a:r>
            <a:r>
              <a:rPr lang="en-US" sz="2000" dirty="0">
                <a:latin typeface="Times New Roman" panose="02020603050405020304" pitchFamily="18" charset="0"/>
                <a:cs typeface="Times New Roman" panose="02020603050405020304" pitchFamily="18" charset="0"/>
              </a:rPr>
              <a:t>Grad-CAM highlights affected regions on thermal images, making predictions interpretable and trustworthy.</a:t>
            </a:r>
          </a:p>
          <a:p>
            <a:pPr>
              <a:lnSpc>
                <a:spcPct val="150000"/>
              </a:lnSpc>
            </a:pPr>
            <a:r>
              <a:rPr lang="en-US" sz="2000" b="1" dirty="0">
                <a:latin typeface="Times New Roman" panose="02020603050405020304" pitchFamily="18" charset="0"/>
                <a:cs typeface="Times New Roman" panose="02020603050405020304" pitchFamily="18" charset="0"/>
              </a:rPr>
              <a:t>Robustness: </a:t>
            </a:r>
            <a:r>
              <a:rPr lang="en-US" sz="2000" dirty="0">
                <a:latin typeface="Times New Roman" panose="02020603050405020304" pitchFamily="18" charset="0"/>
                <a:cs typeface="Times New Roman" panose="02020603050405020304" pitchFamily="18" charset="0"/>
              </a:rPr>
              <a:t>Thermal imaging and ORB ensure accurate detection in diverse conditions, overcoming the limitations of RGB models.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879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3471-A0F4-EE22-458D-23F7CBBC64D4}"/>
              </a:ext>
            </a:extLst>
          </p:cNvPr>
          <p:cNvSpPr>
            <a:spLocks noGrp="1"/>
          </p:cNvSpPr>
          <p:nvPr>
            <p:ph type="title"/>
          </p:nvPr>
        </p:nvSpPr>
        <p:spPr>
          <a:xfrm>
            <a:off x="913795" y="609599"/>
            <a:ext cx="10353762" cy="5705475"/>
          </a:xfrm>
        </p:spPr>
        <p:txBody>
          <a:bodyPr>
            <a:normAutofit/>
          </a:bodyPr>
          <a:lstStyle/>
          <a:p>
            <a:r>
              <a:rPr lang="en-IN" sz="9600" dirty="0">
                <a:latin typeface="Times New Roman" panose="02020603050405020304" pitchFamily="18" charset="0"/>
                <a:cs typeface="Times New Roman" panose="02020603050405020304" pitchFamily="18" charset="0"/>
              </a:rPr>
              <a:t>         Thank you</a:t>
            </a:r>
          </a:p>
        </p:txBody>
      </p:sp>
      <p:sp>
        <p:nvSpPr>
          <p:cNvPr id="3" name="Footer Placeholder 2">
            <a:extLst>
              <a:ext uri="{FF2B5EF4-FFF2-40B4-BE49-F238E27FC236}">
                <a16:creationId xmlns:a16="http://schemas.microsoft.com/office/drawing/2014/main" id="{EA9EB955-FA1D-28F5-990A-5DE088D61E7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57C30C6-E236-1F1A-F59B-A6413F1B3657}"/>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152347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AF93-8216-4498-BD35-647C3C4425ED}"/>
              </a:ext>
            </a:extLst>
          </p:cNvPr>
          <p:cNvSpPr>
            <a:spLocks noGrp="1"/>
          </p:cNvSpPr>
          <p:nvPr>
            <p:ph type="title"/>
          </p:nvPr>
        </p:nvSpPr>
        <p:spPr>
          <a:xfrm>
            <a:off x="913795" y="311649"/>
            <a:ext cx="10353762" cy="1257300"/>
          </a:xfrm>
        </p:spPr>
        <p:txBody>
          <a:bodyPr>
            <a:normAutofit/>
          </a:bodyPr>
          <a:lstStyle/>
          <a:p>
            <a:pPr algn="ctr"/>
            <a:r>
              <a:rPr lang="en-IN" sz="4800"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6F2C7E79-17BA-53BE-6153-95D1BF332D18}"/>
              </a:ext>
            </a:extLst>
          </p:cNvPr>
          <p:cNvSpPr>
            <a:spLocks noGrp="1"/>
          </p:cNvSpPr>
          <p:nvPr>
            <p:ph idx="1"/>
          </p:nvPr>
        </p:nvSpPr>
        <p:spPr>
          <a:xfrm>
            <a:off x="1119278" y="1871330"/>
            <a:ext cx="10353762" cy="4675021"/>
          </a:xfrm>
        </p:spPr>
        <p:txBody>
          <a:bodyPr>
            <a:normAutofit fontScale="92500" lnSpcReduction="10000"/>
          </a:bodyPr>
          <a:lstStyle/>
          <a:p>
            <a:pPr>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Accurate Identification of Paddy Diseases: </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Build a model that can identify and classify different paddy diseases early for better crop management.</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Feature Extraction Using Filter-Based Transformation: </a:t>
            </a:r>
            <a:r>
              <a:rPr lang="en-US" sz="2000" dirty="0">
                <a:latin typeface="Times New Roman" panose="02020603050405020304" pitchFamily="18" charset="0"/>
                <a:cs typeface="Times New Roman" panose="02020603050405020304" pitchFamily="18" charset="0"/>
              </a:rPr>
              <a:t>Use techniques like edge detection and texture analysis to highlight disease signs such as spots and discoloration.</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Scalability for Real-World Scenarios:</a:t>
            </a:r>
            <a:r>
              <a:rPr lang="en-US" sz="36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Ensure the model works well in different conditions like changing light, noise, and leaf positions.</a:t>
            </a:r>
          </a:p>
          <a:p>
            <a:pPr>
              <a:lnSpc>
                <a:spcPct val="150000"/>
              </a:lnSpc>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User-Friendly Implementation for Farmers: </a:t>
            </a:r>
            <a:r>
              <a:rPr lang="en-US" sz="2000" dirty="0">
                <a:latin typeface="Times New Roman" panose="02020603050405020304" pitchFamily="18" charset="0"/>
                <a:cs typeface="Times New Roman" panose="02020603050405020304" pitchFamily="18" charset="0"/>
              </a:rPr>
              <a:t>Make the system available through mobile apps or field devices for quick and easy disease detection.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3C2A98A-594C-4526-7DBB-8E036DBBA15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D4E672B-C39C-A419-5529-233AB033491E}"/>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119759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277B-EFEF-5B2F-25F9-AF71D13F0A5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C5BAFE6D-CA46-8A36-C245-156CBFA9E5D3}"/>
              </a:ext>
            </a:extLst>
          </p:cNvPr>
          <p:cNvSpPr>
            <a:spLocks noGrp="1"/>
          </p:cNvSpPr>
          <p:nvPr>
            <p:ph idx="1"/>
          </p:nvPr>
        </p:nvSpPr>
        <p:spPr/>
        <p:txBody>
          <a:bodyPr/>
          <a:lstStyle/>
          <a:p>
            <a:pPr>
              <a:lnSpc>
                <a:spcPct val="150000"/>
              </a:lnSpc>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Paddy crops are susceptible to various diseases that impact yield, and traditional detection methods are often inaccurate and time-consuming. </a:t>
            </a:r>
          </a:p>
          <a:p>
            <a:pPr>
              <a:lnSpc>
                <a:spcPct val="150000"/>
              </a:lnSpc>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Existing models for disease detection using thermal images face challenges such as low accuracy and poor generalization. </a:t>
            </a:r>
          </a:p>
          <a:p>
            <a:pPr>
              <a:lnSpc>
                <a:spcPct val="150000"/>
              </a:lnSpc>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This project aims to develop a deep learning-based model for accurate and efficient detection of paddy leaf diseases using thermal images, addressing the limitations of current approaches.</a:t>
            </a:r>
          </a:p>
          <a:p>
            <a:pPr marL="36900" indent="0">
              <a:lnSpc>
                <a:spcPct val="150000"/>
              </a:lnSpc>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DD85419-71BA-3BCE-288A-30BC5BC5DFA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575273-5468-0635-A66C-3D84D773D945}"/>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229382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2194-E14C-15FF-AE67-C3B29665032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Business Domain</a:t>
            </a:r>
          </a:p>
        </p:txBody>
      </p:sp>
      <p:sp>
        <p:nvSpPr>
          <p:cNvPr id="3" name="Content Placeholder 2">
            <a:extLst>
              <a:ext uri="{FF2B5EF4-FFF2-40B4-BE49-F238E27FC236}">
                <a16:creationId xmlns:a16="http://schemas.microsoft.com/office/drawing/2014/main" id="{207222F0-E599-9F74-FEFC-C4C184CC239B}"/>
              </a:ext>
            </a:extLst>
          </p:cNvPr>
          <p:cNvSpPr>
            <a:spLocks noGrp="1"/>
          </p:cNvSpPr>
          <p:nvPr>
            <p:ph idx="1"/>
          </p:nvPr>
        </p:nvSpPr>
        <p:spPr/>
        <p:txBody>
          <a:bodyPr>
            <a:normAutofit fontScale="85000" lnSpcReduction="10000"/>
          </a:bodyPr>
          <a:lstStyle/>
          <a:p>
            <a:pPr>
              <a:lnSpc>
                <a:spcPct val="150000"/>
              </a:lnSpc>
            </a:pPr>
            <a:r>
              <a:rPr lang="en-US" b="1" dirty="0">
                <a:latin typeface="Times New Roman" panose="02020603050405020304" pitchFamily="18" charset="0"/>
                <a:cs typeface="Times New Roman" panose="02020603050405020304" pitchFamily="18" charset="0"/>
              </a:rPr>
              <a:t>Industry: </a:t>
            </a:r>
            <a:r>
              <a:rPr lang="en-US" sz="2400" dirty="0">
                <a:latin typeface="Times New Roman" panose="02020603050405020304" pitchFamily="18" charset="0"/>
                <a:cs typeface="Times New Roman" panose="02020603050405020304" pitchFamily="18" charset="0"/>
              </a:rPr>
              <a:t>Agriculture &amp; Precision Farming</a:t>
            </a: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Application: </a:t>
            </a:r>
            <a:r>
              <a:rPr lang="en-US" sz="2400" dirty="0">
                <a:latin typeface="Times New Roman" panose="02020603050405020304" pitchFamily="18" charset="0"/>
                <a:cs typeface="Times New Roman" panose="02020603050405020304" pitchFamily="18" charset="0"/>
              </a:rPr>
              <a:t>Paddy Leaf Disease Detection, AI-Assisted Crop Monitoring</a:t>
            </a:r>
            <a:endParaRPr lang="en-US"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Impact: </a:t>
            </a:r>
            <a:r>
              <a:rPr lang="en-US" sz="2400" dirty="0">
                <a:latin typeface="Times New Roman" panose="02020603050405020304" pitchFamily="18" charset="0"/>
                <a:cs typeface="Times New Roman" panose="02020603050405020304" pitchFamily="18" charset="0"/>
              </a:rPr>
              <a:t>Enhances early disease detection, improves yield protection, and reduces manual inspection errors.</a:t>
            </a:r>
            <a:endParaRPr lang="en-US" dirty="0">
              <a:latin typeface="Times New Roman" panose="02020603050405020304" pitchFamily="18" charset="0"/>
              <a:cs typeface="Times New Roman" panose="02020603050405020304" pitchFamily="18" charset="0"/>
            </a:endParaRPr>
          </a:p>
          <a:p>
            <a:pPr marL="36900" indent="0">
              <a:lnSpc>
                <a:spcPct val="150000"/>
              </a:lnSpc>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Increased Accuracy &amp; Early Intervention – Utilizes deep learning and thermal      imaging for precise disease classification.</a:t>
            </a:r>
          </a:p>
          <a:p>
            <a:pPr marL="36900" indent="0">
              <a:lnSpc>
                <a:spcPct val="150000"/>
              </a:lnSpc>
              <a:buNone/>
            </a:pPr>
            <a:r>
              <a:rPr lang="en-US" sz="2400" dirty="0">
                <a:latin typeface="Times New Roman" panose="02020603050405020304" pitchFamily="18" charset="0"/>
                <a:cs typeface="Times New Roman" panose="02020603050405020304" pitchFamily="18" charset="0"/>
              </a:rPr>
              <a:t>✅ Automated Monitoring &amp; Reduced Labor – AI-driven detection minimizes manual effort, enabling farmers to take timely preventive measures.</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6036954-8ED4-5413-6723-C650A8D219D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D6769DB-A116-31DE-182C-D26A629F82C4}"/>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09136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4D192-91AE-A7D4-52E8-7E364B80D486}"/>
              </a:ext>
            </a:extLst>
          </p:cNvPr>
          <p:cNvSpPr>
            <a:spLocks noGrp="1"/>
          </p:cNvSpPr>
          <p:nvPr>
            <p:ph type="title"/>
          </p:nvPr>
        </p:nvSpPr>
        <p:spPr>
          <a:xfrm>
            <a:off x="913795" y="385283"/>
            <a:ext cx="10353762" cy="878438"/>
          </a:xfrm>
        </p:spPr>
        <p:txBody>
          <a:bodyPr>
            <a:normAutofit/>
          </a:bodyPr>
          <a:lstStyle/>
          <a:p>
            <a:r>
              <a:rPr lang="en-IN" b="1" dirty="0">
                <a:latin typeface="Times New Roman" panose="02020603050405020304" pitchFamily="18" charset="0"/>
                <a:cs typeface="Times New Roman" panose="02020603050405020304" pitchFamily="18" charset="0"/>
              </a:rPr>
              <a:t>Proposed Model</a:t>
            </a:r>
          </a:p>
        </p:txBody>
      </p:sp>
      <p:sp>
        <p:nvSpPr>
          <p:cNvPr id="3" name="Content Placeholder 2">
            <a:extLst>
              <a:ext uri="{FF2B5EF4-FFF2-40B4-BE49-F238E27FC236}">
                <a16:creationId xmlns:a16="http://schemas.microsoft.com/office/drawing/2014/main" id="{63709944-E635-EC42-BE14-1C189064F698}"/>
              </a:ext>
            </a:extLst>
          </p:cNvPr>
          <p:cNvSpPr>
            <a:spLocks noGrp="1"/>
          </p:cNvSpPr>
          <p:nvPr>
            <p:ph idx="1"/>
          </p:nvPr>
        </p:nvSpPr>
        <p:spPr>
          <a:xfrm>
            <a:off x="523983" y="1777429"/>
            <a:ext cx="11044718" cy="4602105"/>
          </a:xfrm>
        </p:spPr>
        <p:txBody>
          <a:bodyPr>
            <a:normAutofit lnSpcReduction="10000"/>
          </a:bodyPr>
          <a:lstStyle/>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Uses Thermal Images</a:t>
            </a:r>
            <a:r>
              <a:rPr lang="en-IN" sz="2400" dirty="0">
                <a:latin typeface="Times New Roman" panose="02020603050405020304" pitchFamily="18" charset="0"/>
                <a:cs typeface="Times New Roman" panose="02020603050405020304" pitchFamily="18" charset="0"/>
              </a:rPr>
              <a:t> – Captures heat variations to detect diseases early.</a:t>
            </a:r>
          </a:p>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Feature Extraction</a:t>
            </a:r>
            <a:r>
              <a:rPr lang="en-IN" sz="2400" dirty="0">
                <a:latin typeface="Times New Roman" panose="02020603050405020304" pitchFamily="18" charset="0"/>
                <a:cs typeface="Times New Roman" panose="02020603050405020304" pitchFamily="18" charset="0"/>
              </a:rPr>
              <a:t> – Implements ORB </a:t>
            </a:r>
            <a:r>
              <a:rPr lang="en-IN" sz="2400" dirty="0" err="1">
                <a:latin typeface="Times New Roman" panose="02020603050405020304" pitchFamily="18" charset="0"/>
                <a:cs typeface="Times New Roman" panose="02020603050405020304" pitchFamily="18" charset="0"/>
              </a:rPr>
              <a:t>keypoints</a:t>
            </a:r>
            <a:r>
              <a:rPr lang="en-IN" sz="2400" dirty="0">
                <a:latin typeface="Times New Roman" panose="02020603050405020304" pitchFamily="18" charset="0"/>
                <a:cs typeface="Times New Roman" panose="02020603050405020304" pitchFamily="18" charset="0"/>
              </a:rPr>
              <a:t> to enhance disease identification.</a:t>
            </a:r>
          </a:p>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Deep Learning Models</a:t>
            </a:r>
            <a:r>
              <a:rPr lang="en-IN" sz="2400" dirty="0">
                <a:latin typeface="Times New Roman" panose="02020603050405020304" pitchFamily="18" charset="0"/>
                <a:cs typeface="Times New Roman" panose="02020603050405020304" pitchFamily="18" charset="0"/>
              </a:rPr>
              <a:t> – Trains MobileNetV2, ResNet50 for classification.</a:t>
            </a:r>
          </a:p>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Grad-CAM Integration</a:t>
            </a:r>
            <a:r>
              <a:rPr lang="en-IN" sz="2400" dirty="0">
                <a:latin typeface="Times New Roman" panose="02020603050405020304" pitchFamily="18" charset="0"/>
                <a:cs typeface="Times New Roman" panose="02020603050405020304" pitchFamily="18" charset="0"/>
              </a:rPr>
              <a:t> – Provides visual interpretability of model decisions.</a:t>
            </a:r>
          </a:p>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Improved Accuracy</a:t>
            </a:r>
            <a:r>
              <a:rPr lang="en-IN" sz="2400" dirty="0">
                <a:latin typeface="Times New Roman" panose="02020603050405020304" pitchFamily="18" charset="0"/>
                <a:cs typeface="Times New Roman" panose="02020603050405020304" pitchFamily="18" charset="0"/>
              </a:rPr>
              <a:t> – Aims to outperform existing models with higher precision and recall.</a:t>
            </a:r>
          </a:p>
          <a:p>
            <a:pPr marL="494100" indent="-457200">
              <a:lnSpc>
                <a:spcPct val="150000"/>
              </a:lnSpc>
              <a:spcBef>
                <a:spcPts val="600"/>
              </a:spcBef>
              <a:buFont typeface="+mj-lt"/>
              <a:buAutoNum type="arabicPeriod"/>
            </a:pPr>
            <a:r>
              <a:rPr lang="en-IN" sz="2400" b="1" dirty="0">
                <a:latin typeface="Times New Roman" panose="02020603050405020304" pitchFamily="18" charset="0"/>
                <a:cs typeface="Times New Roman" panose="02020603050405020304" pitchFamily="18" charset="0"/>
              </a:rPr>
              <a:t>Real-Time Deployment</a:t>
            </a:r>
            <a:r>
              <a:rPr lang="en-IN" sz="2400" dirty="0">
                <a:latin typeface="Times New Roman" panose="02020603050405020304" pitchFamily="18" charset="0"/>
                <a:cs typeface="Times New Roman" panose="02020603050405020304" pitchFamily="18" charset="0"/>
              </a:rPr>
              <a:t> – Enables automated disease detection with alerts via mobile/web apps.</a:t>
            </a:r>
            <a:endParaRPr lang="en-US" sz="3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146F6BF-658D-EF69-8660-1F421748F5B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0486EA9-E70E-B1B7-1D5D-298509BD1E67}"/>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150670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1312-855E-AF7D-E381-C31CA03C052A}"/>
              </a:ext>
            </a:extLst>
          </p:cNvPr>
          <p:cNvSpPr>
            <a:spLocks noGrp="1"/>
          </p:cNvSpPr>
          <p:nvPr>
            <p:ph type="title"/>
          </p:nvPr>
        </p:nvSpPr>
        <p:spPr>
          <a:xfrm>
            <a:off x="913795" y="203200"/>
            <a:ext cx="10353762" cy="863601"/>
          </a:xfrm>
        </p:spPr>
        <p:txBody>
          <a:bodyPr>
            <a:normAutofit/>
          </a:bodyPr>
          <a:lstStyle/>
          <a:p>
            <a:r>
              <a:rPr lang="en-IN" b="1" dirty="0">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22E14235-A915-3F21-BBF7-8D9F5DB99B12}"/>
              </a:ext>
            </a:extLst>
          </p:cNvPr>
          <p:cNvSpPr>
            <a:spLocks noGrp="1"/>
          </p:cNvSpPr>
          <p:nvPr>
            <p:ph idx="1"/>
          </p:nvPr>
        </p:nvSpPr>
        <p:spPr>
          <a:xfrm>
            <a:off x="780231" y="900245"/>
            <a:ext cx="10891212" cy="5236653"/>
          </a:xfrm>
        </p:spPr>
        <p:txBody>
          <a:bodyPr>
            <a:noAutofit/>
          </a:bodyPr>
          <a:lstStyle/>
          <a:p>
            <a:pPr>
              <a:lnSpc>
                <a:spcPct val="160000"/>
              </a:lnSpc>
            </a:pPr>
            <a:r>
              <a:rPr lang="en-US" sz="2000" dirty="0">
                <a:latin typeface="Times New Roman" panose="02020603050405020304" pitchFamily="18" charset="0"/>
                <a:cs typeface="Times New Roman" panose="02020603050405020304" pitchFamily="18" charset="0"/>
              </a:rPr>
              <a:t>The dataset contains thermal images of paddy leaves, categorized as healthy or diseased, enabling early disease detection.</a:t>
            </a:r>
          </a:p>
          <a:p>
            <a:pPr>
              <a:lnSpc>
                <a:spcPct val="160000"/>
              </a:lnSpc>
            </a:pPr>
            <a:r>
              <a:rPr lang="en-US" sz="2000" dirty="0">
                <a:latin typeface="Times New Roman" panose="02020603050405020304" pitchFamily="18" charset="0"/>
                <a:cs typeface="Times New Roman" panose="02020603050405020304" pitchFamily="18" charset="0"/>
              </a:rPr>
              <a:t>Each image captures heat variations, allowing identification of plant stress before visible symptoms appear.</a:t>
            </a:r>
          </a:p>
          <a:p>
            <a:pPr>
              <a:lnSpc>
                <a:spcPct val="160000"/>
              </a:lnSpc>
            </a:pPr>
            <a:r>
              <a:rPr lang="en-US" sz="2000" dirty="0">
                <a:latin typeface="Times New Roman" panose="02020603050405020304" pitchFamily="18" charset="0"/>
                <a:cs typeface="Times New Roman" panose="02020603050405020304" pitchFamily="18" charset="0"/>
              </a:rPr>
              <a:t>It is ideal for training deep learning models, improving accuracy using CNNs like MobileNetV2, ResNet50, and .</a:t>
            </a:r>
          </a:p>
          <a:p>
            <a:pPr>
              <a:lnSpc>
                <a:spcPct val="160000"/>
              </a:lnSpc>
            </a:pPr>
            <a:r>
              <a:rPr lang="en-US" sz="2000" dirty="0">
                <a:latin typeface="Times New Roman" panose="02020603050405020304" pitchFamily="18" charset="0"/>
                <a:cs typeface="Times New Roman" panose="02020603050405020304" pitchFamily="18" charset="0"/>
              </a:rPr>
              <a:t>ORB </a:t>
            </a:r>
            <a:r>
              <a:rPr lang="en-US" sz="2000" dirty="0" err="1">
                <a:latin typeface="Times New Roman" panose="02020603050405020304" pitchFamily="18" charset="0"/>
                <a:cs typeface="Times New Roman" panose="02020603050405020304" pitchFamily="18" charset="0"/>
              </a:rPr>
              <a:t>keypoints</a:t>
            </a:r>
            <a:r>
              <a:rPr lang="en-US" sz="2000" dirty="0">
                <a:latin typeface="Times New Roman" panose="02020603050405020304" pitchFamily="18" charset="0"/>
                <a:cs typeface="Times New Roman" panose="02020603050405020304" pitchFamily="18" charset="0"/>
              </a:rPr>
              <a:t> and Grad-CAM enhance model interpretability, making disease detection more transparent.</a:t>
            </a:r>
          </a:p>
          <a:p>
            <a:pPr>
              <a:lnSpc>
                <a:spcPct val="160000"/>
              </a:lnSpc>
            </a:pPr>
            <a:r>
              <a:rPr lang="en-US" sz="2000" dirty="0">
                <a:latin typeface="Times New Roman" panose="02020603050405020304" pitchFamily="18" charset="0"/>
                <a:cs typeface="Times New Roman" panose="02020603050405020304" pitchFamily="18" charset="0"/>
              </a:rPr>
              <a:t>Link 1: </a:t>
            </a:r>
            <a:r>
              <a:rPr lang="en-US" sz="2000" dirty="0">
                <a:latin typeface="Times New Roman" panose="02020603050405020304" pitchFamily="18" charset="0"/>
                <a:cs typeface="Times New Roman" panose="02020603050405020304" pitchFamily="18" charset="0"/>
                <a:hlinkClick r:id="rId2"/>
              </a:rPr>
              <a:t>https://www.kaggle.com/datasets/sujaradha/thermal-images-diseased-healthy-leaves-paddy</a:t>
            </a:r>
            <a:endParaRPr lang="en-US" sz="2000" dirty="0">
              <a:latin typeface="Times New Roman" panose="02020603050405020304" pitchFamily="18" charset="0"/>
              <a:cs typeface="Times New Roman" panose="02020603050405020304" pitchFamily="18" charset="0"/>
            </a:endParaRPr>
          </a:p>
          <a:p>
            <a:pPr>
              <a:lnSpc>
                <a:spcPct val="160000"/>
              </a:lnSpc>
            </a:pPr>
            <a:r>
              <a:rPr lang="en-US" sz="2000" dirty="0">
                <a:latin typeface="Times New Roman" panose="02020603050405020304" pitchFamily="18" charset="0"/>
                <a:cs typeface="Times New Roman" panose="02020603050405020304" pitchFamily="18" charset="0"/>
              </a:rPr>
              <a:t>Link 2: </a:t>
            </a:r>
            <a:r>
              <a:rPr lang="en-US" sz="2000" dirty="0">
                <a:latin typeface="Times New Roman" panose="02020603050405020304" pitchFamily="18" charset="0"/>
                <a:cs typeface="Times New Roman" panose="02020603050405020304" pitchFamily="18" charset="0"/>
                <a:hlinkClick r:id="rId3" action="ppaction://hlinksldjump"/>
              </a:rPr>
              <a:t>https://www.kaggle.com/datasets/ritikbompilwar/plantstressidentification</a:t>
            </a:r>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0198EFD-D7D5-1D1C-9630-D1CE5B1D193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41D8D3-AB10-C69B-28B7-E1DEB18DC30D}"/>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55171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1FF1-9092-26E2-18C9-76CA4C4C4EAA}"/>
              </a:ext>
            </a:extLst>
          </p:cNvPr>
          <p:cNvSpPr>
            <a:spLocks noGrp="1"/>
          </p:cNvSpPr>
          <p:nvPr>
            <p:ph type="title"/>
          </p:nvPr>
        </p:nvSpPr>
        <p:spPr>
          <a:xfrm>
            <a:off x="913795" y="487680"/>
            <a:ext cx="10353762" cy="822960"/>
          </a:xfrm>
        </p:spPr>
        <p:txBody>
          <a:bodyPr>
            <a:normAutofit/>
          </a:bodyPr>
          <a:lstStyle/>
          <a:p>
            <a:pPr algn="ctr"/>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29C067D9-F96E-D07E-0823-1119DCA9A5D9}"/>
              </a:ext>
            </a:extLst>
          </p:cNvPr>
          <p:cNvSpPr>
            <a:spLocks noGrp="1"/>
          </p:cNvSpPr>
          <p:nvPr>
            <p:ph idx="1"/>
          </p:nvPr>
        </p:nvSpPr>
        <p:spPr/>
        <p:txBody>
          <a:bodyPr>
            <a:normAutofit fontScale="92500" lnSpcReduction="10000"/>
          </a:bodyPr>
          <a:lstStyle/>
          <a:p>
            <a:pPr marL="4941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Data Collection &amp; Preprocessing</a:t>
            </a:r>
          </a:p>
          <a:p>
            <a:pPr marL="4941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Feature Extraction : </a:t>
            </a:r>
            <a:r>
              <a:rPr lang="en-IN" sz="2400" dirty="0">
                <a:latin typeface="Times New Roman" panose="02020603050405020304" pitchFamily="18" charset="0"/>
                <a:cs typeface="Times New Roman" panose="02020603050405020304" pitchFamily="18" charset="0"/>
              </a:rPr>
              <a:t>ORB for detecting </a:t>
            </a:r>
            <a:r>
              <a:rPr lang="en-IN" sz="2400" dirty="0" err="1">
                <a:latin typeface="Times New Roman" panose="02020603050405020304" pitchFamily="18" charset="0"/>
                <a:cs typeface="Times New Roman" panose="02020603050405020304" pitchFamily="18" charset="0"/>
              </a:rPr>
              <a:t>keypoints</a:t>
            </a:r>
            <a:endParaRPr lang="en-IN" dirty="0">
              <a:latin typeface="Times New Roman" panose="02020603050405020304" pitchFamily="18" charset="0"/>
              <a:cs typeface="Times New Roman" panose="02020603050405020304" pitchFamily="18" charset="0"/>
            </a:endParaRPr>
          </a:p>
          <a:p>
            <a:pPr marL="4941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Deep Learning Model Implementation:</a:t>
            </a:r>
            <a:r>
              <a:rPr lang="en-IN" sz="2400" dirty="0">
                <a:latin typeface="Times New Roman" panose="02020603050405020304" pitchFamily="18" charset="0"/>
                <a:cs typeface="Times New Roman" panose="02020603050405020304" pitchFamily="18" charset="0"/>
              </a:rPr>
              <a:t>Mobilenetv2, ResNet50 and Grad-CAM for visualization</a:t>
            </a:r>
            <a:endParaRPr lang="en-IN" dirty="0">
              <a:latin typeface="Times New Roman" panose="02020603050405020304" pitchFamily="18" charset="0"/>
              <a:cs typeface="Times New Roman" panose="02020603050405020304" pitchFamily="18" charset="0"/>
            </a:endParaRPr>
          </a:p>
          <a:p>
            <a:pPr marL="4941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Classification &amp; Evaluation : </a:t>
            </a:r>
            <a:r>
              <a:rPr lang="en-IN" sz="2400" dirty="0">
                <a:latin typeface="Times New Roman" panose="02020603050405020304" pitchFamily="18" charset="0"/>
                <a:cs typeface="Times New Roman" panose="02020603050405020304" pitchFamily="18" charset="0"/>
              </a:rPr>
              <a:t>Categorizing leaves as healthy / diseased and performance evaluation using precision, accuracy, recall, F1-score.</a:t>
            </a:r>
          </a:p>
          <a:p>
            <a:pPr marL="494100" indent="-457200">
              <a:lnSpc>
                <a:spcPct val="150000"/>
              </a:lnSpc>
              <a:buFont typeface="+mj-lt"/>
              <a:buAutoNum type="arabicPeriod"/>
            </a:pPr>
            <a:r>
              <a:rPr lang="en-IN" dirty="0">
                <a:latin typeface="Times New Roman" panose="02020603050405020304" pitchFamily="18" charset="0"/>
                <a:cs typeface="Times New Roman" panose="02020603050405020304" pitchFamily="18" charset="0"/>
              </a:rPr>
              <a:t>Model Deployment </a:t>
            </a:r>
            <a:r>
              <a:rPr lang="en-IN" sz="2400" dirty="0">
                <a:latin typeface="Times New Roman" panose="02020603050405020304" pitchFamily="18" charset="0"/>
                <a:cs typeface="Times New Roman" panose="02020603050405020304" pitchFamily="18" charset="0"/>
              </a:rPr>
              <a:t>: Real time predictions, alerts farmers on disease risks.</a:t>
            </a:r>
          </a:p>
          <a:p>
            <a:pPr marL="494100" indent="-457200">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5764F3B-FBD4-F647-F8C3-C17763D45FC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DC8E25D-41A6-CF51-6AFF-9BE3320B37DF}"/>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34485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0931-3FE5-FA55-F966-3F0E6389BEC1}"/>
              </a:ext>
            </a:extLst>
          </p:cNvPr>
          <p:cNvSpPr>
            <a:spLocks noGrp="1"/>
          </p:cNvSpPr>
          <p:nvPr>
            <p:ph type="title"/>
          </p:nvPr>
        </p:nvSpPr>
        <p:spPr>
          <a:xfrm>
            <a:off x="838200" y="365126"/>
            <a:ext cx="10515600" cy="847226"/>
          </a:xfrm>
        </p:spPr>
        <p:txBody>
          <a:bodyPr/>
          <a:lstStyle/>
          <a:p>
            <a:r>
              <a:rPr lang="en-IN" b="1" dirty="0">
                <a:latin typeface="Times New Roman" panose="02020603050405020304" pitchFamily="18" charset="0"/>
                <a:cs typeface="Times New Roman" panose="02020603050405020304" pitchFamily="18" charset="0"/>
              </a:rPr>
              <a:t>Workflow of Proposed Model </a:t>
            </a:r>
          </a:p>
        </p:txBody>
      </p:sp>
      <p:sp>
        <p:nvSpPr>
          <p:cNvPr id="4" name="Footer Placeholder 3">
            <a:extLst>
              <a:ext uri="{FF2B5EF4-FFF2-40B4-BE49-F238E27FC236}">
                <a16:creationId xmlns:a16="http://schemas.microsoft.com/office/drawing/2014/main" id="{1FB3D080-92AC-9B1E-0033-8548A2BE16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005710F-C46C-125A-442D-A5714807662E}"/>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8" name="Content Placeholder 7">
            <a:extLst>
              <a:ext uri="{FF2B5EF4-FFF2-40B4-BE49-F238E27FC236}">
                <a16:creationId xmlns:a16="http://schemas.microsoft.com/office/drawing/2014/main" id="{C1B8E3C8-E243-EE44-22BF-3461DED9989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bwMode="auto">
          <a:xfrm>
            <a:off x="1243173" y="1315092"/>
            <a:ext cx="9924835" cy="517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993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4998</TotalTime>
  <Words>1444</Words>
  <Application>Microsoft Office PowerPoint</Application>
  <PresentationFormat>Widescreen</PresentationFormat>
  <Paragraphs>165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INTRODUCTION</vt:lpstr>
      <vt:lpstr>Abstract</vt:lpstr>
      <vt:lpstr>Objectives</vt:lpstr>
      <vt:lpstr>Problem Statement</vt:lpstr>
      <vt:lpstr>Business Domain</vt:lpstr>
      <vt:lpstr>Proposed Model</vt:lpstr>
      <vt:lpstr>Dataset</vt:lpstr>
      <vt:lpstr>Methodology</vt:lpstr>
      <vt:lpstr>Workflow of Proposed Model </vt:lpstr>
      <vt:lpstr>How the Model works?</vt:lpstr>
      <vt:lpstr>.</vt:lpstr>
      <vt:lpstr>.</vt:lpstr>
      <vt:lpstr>.</vt:lpstr>
      <vt:lpstr>.</vt:lpstr>
      <vt:lpstr>Results</vt:lpstr>
      <vt:lpstr>.</vt:lpstr>
      <vt:lpstr>Diseases detected by MobileNetV2</vt:lpstr>
      <vt:lpstr>Diseases Detected by ResNet50</vt:lpstr>
      <vt:lpstr>.</vt:lpstr>
      <vt:lpstr>Performance Metrics</vt:lpstr>
      <vt:lpstr>Why did this happen ?</vt:lpstr>
      <vt:lpstr>Key Takeaways</vt:lpstr>
      <vt:lpstr>Future Scope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Naga harshitha</dc:creator>
  <cp:lastModifiedBy>karnatimani22@outlook.com</cp:lastModifiedBy>
  <cp:revision>3</cp:revision>
  <dcterms:created xsi:type="dcterms:W3CDTF">2024-12-09T11:49:10Z</dcterms:created>
  <dcterms:modified xsi:type="dcterms:W3CDTF">2025-04-17T03:44:59Z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